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E089DF-73CF-4411-A1E7-A587AF616081}" type="datetimeFigureOut">
              <a:rPr lang="en-US" smtClean="0"/>
              <a:t>29-03-25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0B32F33-734D-46FF-B396-35C7449F05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Gautam</a:t>
            </a:r>
            <a:r>
              <a:rPr lang="en-US" dirty="0" smtClean="0"/>
              <a:t> </a:t>
            </a:r>
            <a:r>
              <a:rPr lang="en-US" dirty="0" err="1" smtClean="0"/>
              <a:t>Kamani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 Education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HIV / ADIS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250" b="1" dirty="0" smtClean="0">
                <a:latin typeface="Bookman Old Style" pitchFamily="18" charset="0"/>
              </a:rPr>
              <a:t>Human immunodeficiency virus</a:t>
            </a:r>
            <a:r>
              <a:rPr lang="en-US" sz="2250" dirty="0" smtClean="0">
                <a:latin typeface="Bookman Old Style" pitchFamily="18" charset="0"/>
              </a:rPr>
              <a:t> (HIV) is a virus that attacks the body’s immune system. </a:t>
            </a:r>
            <a:endParaRPr lang="en-US" sz="225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25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50" b="1" dirty="0" smtClean="0">
                <a:latin typeface="Bookman Old Style" pitchFamily="18" charset="0"/>
              </a:rPr>
              <a:t>Acquired </a:t>
            </a:r>
            <a:r>
              <a:rPr lang="en-US" sz="2250" b="1" dirty="0" smtClean="0">
                <a:latin typeface="Bookman Old Style" pitchFamily="18" charset="0"/>
              </a:rPr>
              <a:t>immunodeficiency syndrome</a:t>
            </a:r>
            <a:r>
              <a:rPr lang="en-US" sz="2250" dirty="0" smtClean="0">
                <a:latin typeface="Bookman Old Style" pitchFamily="18" charset="0"/>
              </a:rPr>
              <a:t> (AIDS) occurs at the most advanced stage of infection</a:t>
            </a:r>
            <a:r>
              <a:rPr lang="en-US" sz="225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25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HIV targets the </a:t>
            </a:r>
            <a:r>
              <a:rPr lang="en-US" sz="2250" b="1" dirty="0" smtClean="0">
                <a:latin typeface="Bookman Old Style" pitchFamily="18" charset="0"/>
              </a:rPr>
              <a:t>body’s white blood cells</a:t>
            </a:r>
            <a:r>
              <a:rPr lang="en-US" sz="2250" dirty="0" smtClean="0">
                <a:latin typeface="Bookman Old Style" pitchFamily="18" charset="0"/>
              </a:rPr>
              <a:t>, </a:t>
            </a:r>
            <a:r>
              <a:rPr lang="en-US" sz="2250" b="1" dirty="0" smtClean="0">
                <a:solidFill>
                  <a:srgbClr val="0000FF"/>
                </a:solidFill>
                <a:latin typeface="Bookman Old Style" pitchFamily="18" charset="0"/>
              </a:rPr>
              <a:t>weakening the immune system</a:t>
            </a:r>
            <a:r>
              <a:rPr lang="en-US" sz="2250" dirty="0" smtClean="0">
                <a:latin typeface="Bookman Old Style" pitchFamily="18" charset="0"/>
              </a:rPr>
              <a:t>. This makes it easier to get sick with diseases like tuberculosis, infections and some cancers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HIV / ADIS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HIV </a:t>
            </a:r>
            <a:r>
              <a:rPr lang="en-US" sz="2250" dirty="0" smtClean="0">
                <a:solidFill>
                  <a:srgbClr val="C00000"/>
                </a:solidFill>
                <a:latin typeface="Bookman Old Style" pitchFamily="18" charset="0"/>
              </a:rPr>
              <a:t>is spread </a:t>
            </a:r>
            <a:r>
              <a:rPr lang="en-US" sz="2250" dirty="0" smtClean="0">
                <a:latin typeface="Bookman Old Style" pitchFamily="18" charset="0"/>
              </a:rPr>
              <a:t>from </a:t>
            </a:r>
            <a:r>
              <a:rPr lang="en-US" sz="2250" dirty="0" smtClean="0">
                <a:solidFill>
                  <a:srgbClr val="0000FF"/>
                </a:solidFill>
                <a:latin typeface="Bookman Old Style" pitchFamily="18" charset="0"/>
              </a:rPr>
              <a:t>the body fluids of an infected person, including blood, breast milk, semen and vaginal </a:t>
            </a:r>
            <a:r>
              <a:rPr lang="en-US" sz="2250" dirty="0" smtClean="0">
                <a:solidFill>
                  <a:srgbClr val="0000FF"/>
                </a:solidFill>
                <a:latin typeface="Bookman Old Style" pitchFamily="18" charset="0"/>
              </a:rPr>
              <a:t>fluids</a:t>
            </a:r>
            <a:r>
              <a:rPr lang="en-US" sz="225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25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It </a:t>
            </a:r>
            <a:r>
              <a:rPr lang="en-US" sz="2250" dirty="0" smtClean="0">
                <a:latin typeface="Bookman Old Style" pitchFamily="18" charset="0"/>
              </a:rPr>
              <a:t>is </a:t>
            </a:r>
            <a:r>
              <a:rPr lang="en-US" sz="2250" dirty="0" smtClean="0">
                <a:solidFill>
                  <a:srgbClr val="C00000"/>
                </a:solidFill>
                <a:latin typeface="Bookman Old Style" pitchFamily="18" charset="0"/>
              </a:rPr>
              <a:t>not spread </a:t>
            </a:r>
            <a:r>
              <a:rPr lang="en-US" sz="2250" dirty="0" smtClean="0">
                <a:latin typeface="Bookman Old Style" pitchFamily="18" charset="0"/>
              </a:rPr>
              <a:t>by </a:t>
            </a:r>
            <a:r>
              <a:rPr lang="en-US" sz="225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kisses, hugs or sharing food. It can also spread from a mother to her baby</a:t>
            </a:r>
            <a:r>
              <a:rPr lang="en-US" sz="225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25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HIV </a:t>
            </a:r>
            <a:r>
              <a:rPr lang="en-US" sz="2250" dirty="0" smtClean="0">
                <a:latin typeface="Bookman Old Style" pitchFamily="18" charset="0"/>
              </a:rPr>
              <a:t>can be prevented and treated with </a:t>
            </a:r>
            <a:r>
              <a:rPr lang="en-US" sz="2250" b="1" dirty="0" smtClean="0">
                <a:latin typeface="Bookman Old Style" pitchFamily="18" charset="0"/>
              </a:rPr>
              <a:t>antiretroviral therapy (ART)</a:t>
            </a:r>
            <a:r>
              <a:rPr lang="en-US" sz="2250" dirty="0" smtClean="0">
                <a:latin typeface="Bookman Old Style" pitchFamily="18" charset="0"/>
              </a:rPr>
              <a:t>. Untreated HIV can progress to AIDS, often after many years</a:t>
            </a:r>
            <a:r>
              <a:rPr lang="en-US" sz="2250" dirty="0" smtClean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HIV / ADIS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The </a:t>
            </a:r>
            <a:r>
              <a:rPr lang="en-US" sz="2250" dirty="0" smtClean="0">
                <a:latin typeface="Bookman Old Style" pitchFamily="18" charset="0"/>
              </a:rPr>
              <a:t>National AIDS Helpline in India is</a:t>
            </a:r>
            <a:r>
              <a:rPr lang="en-US" sz="2250" dirty="0" smtClean="0">
                <a:solidFill>
                  <a:srgbClr val="0000FF"/>
                </a:solidFill>
                <a:latin typeface="Bookman Old Style" pitchFamily="18" charset="0"/>
              </a:rPr>
              <a:t> </a:t>
            </a:r>
            <a:r>
              <a:rPr lang="en-US" sz="2250" b="1" dirty="0" smtClean="0">
                <a:solidFill>
                  <a:srgbClr val="0000FF"/>
                </a:solidFill>
                <a:latin typeface="Bookman Old Style" pitchFamily="18" charset="0"/>
              </a:rPr>
              <a:t>1097</a:t>
            </a:r>
            <a:r>
              <a:rPr lang="en-US" sz="2250" b="1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NACO stands for the </a:t>
            </a:r>
            <a:r>
              <a:rPr lang="en-US" sz="2250" b="1" dirty="0" smtClean="0">
                <a:solidFill>
                  <a:srgbClr val="0000FF"/>
                </a:solidFill>
                <a:latin typeface="Bookman Old Style" pitchFamily="18" charset="0"/>
              </a:rPr>
              <a:t>National AIDS Control Organization,</a:t>
            </a:r>
            <a:r>
              <a:rPr lang="en-US" sz="2250" dirty="0" smtClean="0">
                <a:latin typeface="Bookman Old Style" pitchFamily="18" charset="0"/>
              </a:rPr>
              <a:t> a division of the Ministry of Health and Family Welfare in India, responsible for implementing the National AIDS Control </a:t>
            </a:r>
            <a:r>
              <a:rPr lang="en-US" sz="2250" dirty="0" err="1" smtClean="0">
                <a:latin typeface="Bookman Old Style" pitchFamily="18" charset="0"/>
              </a:rPr>
              <a:t>Programme</a:t>
            </a:r>
            <a:r>
              <a:rPr lang="en-US" sz="2250" dirty="0" smtClean="0">
                <a:latin typeface="Bookman Old Style" pitchFamily="18" charset="0"/>
              </a:rPr>
              <a:t> and providing leadership in HIV/AIDS prevention and control</a:t>
            </a:r>
            <a:r>
              <a:rPr lang="en-US" sz="225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NACO was </a:t>
            </a:r>
            <a:r>
              <a:rPr lang="en-US" sz="2250" b="1" dirty="0" smtClean="0">
                <a:solidFill>
                  <a:srgbClr val="0000FF"/>
                </a:solidFill>
                <a:latin typeface="Bookman Old Style" pitchFamily="18" charset="0"/>
              </a:rPr>
              <a:t>established in 1992 </a:t>
            </a:r>
            <a:r>
              <a:rPr lang="en-US" sz="2250" dirty="0" smtClean="0">
                <a:latin typeface="Bookman Old Style" pitchFamily="18" charset="0"/>
              </a:rPr>
              <a:t>to implement India's first National AIDS Control </a:t>
            </a:r>
            <a:r>
              <a:rPr lang="en-US" sz="2250" dirty="0" err="1" smtClean="0">
                <a:latin typeface="Bookman Old Style" pitchFamily="18" charset="0"/>
              </a:rPr>
              <a:t>Programme</a:t>
            </a:r>
            <a:r>
              <a:rPr lang="en-US" sz="2250" dirty="0" smtClean="0">
                <a:latin typeface="Bookman Old Style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Health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Health is everybody’s concern. </a:t>
            </a:r>
            <a:r>
              <a:rPr lang="en-US" dirty="0" smtClean="0">
                <a:latin typeface="Bookman Old Style" pitchFamily="18" charset="0"/>
              </a:rPr>
              <a:t>We </a:t>
            </a:r>
            <a:r>
              <a:rPr lang="en-US" dirty="0" smtClean="0">
                <a:latin typeface="Bookman Old Style" pitchFamily="18" charset="0"/>
              </a:rPr>
              <a:t>all are concerned with our own health, the health of our children, our families, friends and </a:t>
            </a:r>
            <a:r>
              <a:rPr lang="en-US" dirty="0" smtClean="0">
                <a:latin typeface="Bookman Old Style" pitchFamily="18" charset="0"/>
              </a:rPr>
              <a:t>colleagues.</a:t>
            </a:r>
          </a:p>
          <a:p>
            <a:pPr algn="just">
              <a:lnSpc>
                <a:spcPct val="150000"/>
              </a:lnSpc>
            </a:pPr>
            <a:r>
              <a:rPr lang="en-US" b="1" i="1" dirty="0" smtClean="0">
                <a:latin typeface="Bookman Old Style" pitchFamily="18" charset="0"/>
              </a:rPr>
              <a:t>Health is now seen as a positive </a:t>
            </a:r>
            <a:r>
              <a:rPr lang="en-US" b="1" i="1" dirty="0" err="1" smtClean="0">
                <a:latin typeface="Bookman Old Style" pitchFamily="18" charset="0"/>
              </a:rPr>
              <a:t>assest</a:t>
            </a:r>
            <a:r>
              <a:rPr lang="en-US" b="1" i="1" dirty="0" smtClean="0">
                <a:latin typeface="Bookman Old Style" pitchFamily="18" charset="0"/>
              </a:rPr>
              <a:t> which one has responsibility to earn </a:t>
            </a:r>
            <a:r>
              <a:rPr lang="en-US" b="1" i="1" dirty="0" smtClean="0">
                <a:latin typeface="Bookman Old Style" pitchFamily="18" charset="0"/>
              </a:rPr>
              <a:t>and </a:t>
            </a:r>
            <a:r>
              <a:rPr lang="en-US" b="1" i="1" dirty="0" smtClean="0">
                <a:latin typeface="Bookman Old Style" pitchFamily="18" charset="0"/>
              </a:rPr>
              <a:t>maintain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b="1" i="1" dirty="0" smtClean="0">
                <a:solidFill>
                  <a:srgbClr val="002060"/>
                </a:solidFill>
                <a:latin typeface="Bookman Old Style" pitchFamily="18" charset="0"/>
              </a:rPr>
              <a:t>World Health </a:t>
            </a:r>
            <a:r>
              <a:rPr lang="en-US" b="1" i="1" dirty="0" err="1" smtClean="0">
                <a:solidFill>
                  <a:srgbClr val="002060"/>
                </a:solidFill>
                <a:latin typeface="Bookman Old Style" pitchFamily="18" charset="0"/>
              </a:rPr>
              <a:t>Organisation</a:t>
            </a:r>
            <a:r>
              <a:rPr lang="en-US" b="1" i="1" dirty="0" smtClean="0">
                <a:solidFill>
                  <a:srgbClr val="002060"/>
                </a:solidFill>
                <a:latin typeface="Bookman Old Style" pitchFamily="18" charset="0"/>
              </a:rPr>
              <a:t> (1948) </a:t>
            </a:r>
            <a:r>
              <a:rPr lang="en-US" dirty="0" smtClean="0">
                <a:latin typeface="Bookman Old Style" pitchFamily="18" charset="0"/>
              </a:rPr>
              <a:t>has defined </a:t>
            </a:r>
            <a:r>
              <a:rPr lang="en-US" dirty="0" smtClean="0">
                <a:latin typeface="Bookman Old Style" pitchFamily="18" charset="0"/>
              </a:rPr>
              <a:t>“</a:t>
            </a:r>
            <a:r>
              <a:rPr lang="en-US" b="1" i="1" dirty="0" smtClean="0">
                <a:solidFill>
                  <a:srgbClr val="0000FF"/>
                </a:solidFill>
                <a:latin typeface="Bookman Old Style" pitchFamily="18" charset="0"/>
              </a:rPr>
              <a:t>health is </a:t>
            </a:r>
            <a:r>
              <a:rPr lang="en-US" b="1" i="1" dirty="0" smtClean="0">
                <a:solidFill>
                  <a:srgbClr val="0000FF"/>
                </a:solidFill>
                <a:latin typeface="Bookman Old Style" pitchFamily="18" charset="0"/>
              </a:rPr>
              <a:t>a state of complete physical, mental and social well being and not merely the absence of disease or infirmity</a:t>
            </a:r>
            <a:r>
              <a:rPr lang="en-US" dirty="0" smtClean="0">
                <a:latin typeface="Bookman Old Style" pitchFamily="18" charset="0"/>
              </a:rPr>
              <a:t>”.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Health Aspect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“The first wealth is health.” – Emerson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There </a:t>
            </a:r>
            <a:r>
              <a:rPr lang="en-US" dirty="0" smtClean="0">
                <a:latin typeface="Bookman Old Style" pitchFamily="18" charset="0"/>
              </a:rPr>
              <a:t>are four main aspect of health.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These </a:t>
            </a:r>
            <a:r>
              <a:rPr lang="en-US" dirty="0" smtClean="0">
                <a:latin typeface="Bookman Old Style" pitchFamily="18" charset="0"/>
              </a:rPr>
              <a:t>are: </a:t>
            </a:r>
            <a:endParaRPr lang="en-US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600" dirty="0" smtClean="0">
                <a:latin typeface="Bookman Old Style" pitchFamily="18" charset="0"/>
              </a:rPr>
              <a:t>Physical Health</a:t>
            </a:r>
          </a:p>
          <a:p>
            <a:pPr lvl="1" algn="just">
              <a:lnSpc>
                <a:spcPct val="150000"/>
              </a:lnSpc>
            </a:pPr>
            <a:r>
              <a:rPr lang="en-US" sz="2600" dirty="0" smtClean="0">
                <a:latin typeface="Bookman Old Style" pitchFamily="18" charset="0"/>
              </a:rPr>
              <a:t>Mental Health</a:t>
            </a:r>
          </a:p>
          <a:p>
            <a:pPr lvl="1" algn="just">
              <a:lnSpc>
                <a:spcPct val="150000"/>
              </a:lnSpc>
            </a:pPr>
            <a:r>
              <a:rPr lang="en-US" sz="2600" dirty="0" smtClean="0">
                <a:latin typeface="Bookman Old Style" pitchFamily="18" charset="0"/>
              </a:rPr>
              <a:t>Social Health</a:t>
            </a:r>
          </a:p>
          <a:p>
            <a:pPr lvl="1" algn="just">
              <a:lnSpc>
                <a:spcPct val="150000"/>
              </a:lnSpc>
            </a:pPr>
            <a:r>
              <a:rPr lang="en-US" sz="2600" dirty="0" smtClean="0">
                <a:latin typeface="Bookman Old Style" pitchFamily="18" charset="0"/>
              </a:rPr>
              <a:t>Spiritual </a:t>
            </a:r>
            <a:r>
              <a:rPr lang="en-US" sz="2600" dirty="0" smtClean="0">
                <a:latin typeface="Bookman Old Style" pitchFamily="18" charset="0"/>
              </a:rPr>
              <a:t>Health</a:t>
            </a:r>
            <a:endParaRPr lang="en-US" sz="26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Health Education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0000FF"/>
                </a:solidFill>
                <a:latin typeface="Bookman Old Style" pitchFamily="18" charset="0"/>
              </a:rPr>
              <a:t>If health is so precious asset </a:t>
            </a:r>
            <a:r>
              <a:rPr lang="en-US" b="1" dirty="0" smtClean="0">
                <a:latin typeface="Bookman Old Style" pitchFamily="18" charset="0"/>
              </a:rPr>
              <a:t>then </a:t>
            </a:r>
            <a:r>
              <a:rPr lang="en-US" b="1" dirty="0" smtClean="0">
                <a:solidFill>
                  <a:srgbClr val="002060"/>
                </a:solidFill>
                <a:latin typeface="Bookman Old Style" pitchFamily="18" charset="0"/>
              </a:rPr>
              <a:t>education of health is indeed, more important. </a:t>
            </a:r>
            <a:endParaRPr lang="en-US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Bookman Old Style" pitchFamily="18" charset="0"/>
              </a:rPr>
              <a:t>Health </a:t>
            </a:r>
            <a:r>
              <a:rPr lang="en-US" b="1" dirty="0" smtClean="0">
                <a:latin typeface="Bookman Old Style" pitchFamily="18" charset="0"/>
              </a:rPr>
              <a:t>education</a:t>
            </a:r>
            <a:r>
              <a:rPr lang="en-US" dirty="0" smtClean="0">
                <a:latin typeface="Bookman Old Style" pitchFamily="18" charset="0"/>
              </a:rPr>
              <a:t>, defined as 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a process to improve health through learning experiences, aims to empower individuals and communities by increasing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knowledge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and promoting healthy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behaviors.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 smtClean="0">
                <a:solidFill>
                  <a:srgbClr val="C00000"/>
                </a:solidFill>
              </a:rPr>
              <a:t>Aims of Health Education</a:t>
            </a:r>
            <a:endParaRPr lang="en-US" sz="3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Promote health and </a:t>
            </a:r>
            <a:r>
              <a:rPr lang="en-US" b="1" dirty="0" smtClean="0"/>
              <a:t>well-being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Prevent </a:t>
            </a:r>
            <a:r>
              <a:rPr lang="en-US" b="1" dirty="0" smtClean="0"/>
              <a:t>diseases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Improve health </a:t>
            </a:r>
            <a:r>
              <a:rPr lang="en-US" b="1" dirty="0" smtClean="0"/>
              <a:t>literacy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Promote healthy </a:t>
            </a:r>
            <a:r>
              <a:rPr lang="en-US" b="1" dirty="0" smtClean="0"/>
              <a:t>behaviors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Facilitate access to </a:t>
            </a:r>
            <a:r>
              <a:rPr lang="en-US" b="1" dirty="0" smtClean="0"/>
              <a:t>healthcare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Develop a sense of </a:t>
            </a:r>
            <a:r>
              <a:rPr lang="en-US" b="1" dirty="0" smtClean="0"/>
              <a:t>responsibility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 smtClean="0">
                <a:solidFill>
                  <a:srgbClr val="C00000"/>
                </a:solidFill>
              </a:rPr>
              <a:t>Objectives of Health Education</a:t>
            </a:r>
            <a:endParaRPr lang="en-US" sz="3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Increase knowledge about health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To </a:t>
            </a:r>
            <a:r>
              <a:rPr lang="en-US" b="1" dirty="0" smtClean="0"/>
              <a:t>gain sufficient knowledge of first aid</a:t>
            </a:r>
            <a:r>
              <a:rPr lang="en-US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Change </a:t>
            </a:r>
            <a:r>
              <a:rPr lang="en-US" b="1" dirty="0" smtClean="0"/>
              <a:t>health </a:t>
            </a:r>
            <a:r>
              <a:rPr lang="en-US" b="1" dirty="0" smtClean="0"/>
              <a:t>behaviors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Improve health outcomes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Empower individuals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Promote social change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Develop critical thinking </a:t>
            </a:r>
            <a:r>
              <a:rPr lang="en-US" b="1" dirty="0" smtClean="0"/>
              <a:t>skills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Promote lifelong learning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>
              <a:solidFill>
                <a:srgbClr val="0000FF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Food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Food is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provide energy to body.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solidFill>
                  <a:srgbClr val="7030A0"/>
                </a:solidFill>
                <a:latin typeface="Bookman Old Style" pitchFamily="18" charset="0"/>
              </a:rPr>
              <a:t>body needs energy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to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sustain the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involuntary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processes, to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carry out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various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tasks and activities, related to professional, household and recreational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activities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and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to </a:t>
            </a:r>
            <a:r>
              <a:rPr lang="en-US" dirty="0" smtClean="0">
                <a:solidFill>
                  <a:srgbClr val="0000FF"/>
                </a:solidFill>
                <a:latin typeface="Bookman Old Style" pitchFamily="18" charset="0"/>
              </a:rPr>
              <a:t>pursue career goals</a:t>
            </a:r>
            <a:r>
              <a:rPr lang="en-US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 foods, which are used in the daily lives of the individuals include, rice, </a:t>
            </a:r>
            <a:r>
              <a:rPr lang="en-US" dirty="0" smtClean="0">
                <a:latin typeface="Bookman Old Style" pitchFamily="18" charset="0"/>
              </a:rPr>
              <a:t>cereals, bread</a:t>
            </a:r>
            <a:r>
              <a:rPr lang="en-US" dirty="0" smtClean="0">
                <a:latin typeface="Bookman Old Style" pitchFamily="18" charset="0"/>
              </a:rPr>
              <a:t>, vegetables, fruits, milk, eggs, fish, meat, sugar, butter, oils, and so forth.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Nutrition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Bookman Old Style" pitchFamily="18" charset="0"/>
              </a:rPr>
              <a:t>A different </a:t>
            </a:r>
            <a:r>
              <a:rPr lang="en-US" b="1" dirty="0" smtClean="0">
                <a:latin typeface="Bookman Old Style" pitchFamily="18" charset="0"/>
              </a:rPr>
              <a:t>food items are made up of a number of chemical components called nutrients. </a:t>
            </a:r>
            <a:endParaRPr lang="en-US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These are </a:t>
            </a:r>
            <a:r>
              <a:rPr lang="en-US" dirty="0" smtClean="0">
                <a:latin typeface="Bookman Old Style" pitchFamily="18" charset="0"/>
              </a:rPr>
              <a:t>classified in accordance to their chemical composition.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Bookman Old Style" pitchFamily="18" charset="0"/>
              </a:rPr>
              <a:t>Each </a:t>
            </a:r>
            <a:r>
              <a:rPr lang="en-US" b="1" dirty="0" smtClean="0">
                <a:latin typeface="Bookman Old Style" pitchFamily="18" charset="0"/>
              </a:rPr>
              <a:t>nutrient class has its own </a:t>
            </a:r>
            <a:r>
              <a:rPr lang="en-US" b="1" dirty="0" smtClean="0">
                <a:latin typeface="Bookman Old Style" pitchFamily="18" charset="0"/>
              </a:rPr>
              <a:t>function</a:t>
            </a:r>
            <a:r>
              <a:rPr lang="en-US" b="1" dirty="0" smtClean="0">
                <a:latin typeface="Bookman Old Style" pitchFamily="18" charset="0"/>
              </a:rPr>
              <a:t>. </a:t>
            </a:r>
            <a:endParaRPr lang="en-US" b="1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essential nutrients found in foods include, </a:t>
            </a:r>
            <a:r>
              <a:rPr lang="en-US" b="1" dirty="0" smtClean="0">
                <a:latin typeface="Bookman Old Style" pitchFamily="18" charset="0"/>
              </a:rPr>
              <a:t>carbohydrates, proteins, vitamins, </a:t>
            </a:r>
            <a:r>
              <a:rPr lang="en-US" b="1" dirty="0" smtClean="0">
                <a:latin typeface="Bookman Old Style" pitchFamily="18" charset="0"/>
              </a:rPr>
              <a:t>minerals</a:t>
            </a:r>
            <a:r>
              <a:rPr lang="en-US" b="1" dirty="0" smtClean="0">
                <a:latin typeface="Bookman Old Style" pitchFamily="18" charset="0"/>
              </a:rPr>
              <a:t>, dietary </a:t>
            </a:r>
            <a:r>
              <a:rPr lang="en-US" b="1" dirty="0" err="1" smtClean="0">
                <a:latin typeface="Bookman Old Style" pitchFamily="18" charset="0"/>
              </a:rPr>
              <a:t>fibre</a:t>
            </a:r>
            <a:r>
              <a:rPr lang="en-US" b="1" dirty="0" smtClean="0">
                <a:latin typeface="Bookman Old Style" pitchFamily="18" charset="0"/>
              </a:rPr>
              <a:t>, fats and water</a:t>
            </a:r>
            <a:r>
              <a:rPr lang="en-US" dirty="0" smtClean="0">
                <a:latin typeface="Bookman Old Style" pitchFamily="18" charset="0"/>
              </a:rPr>
              <a:t>. </a:t>
            </a:r>
            <a:endParaRPr lang="en-US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ookman Old Style" pitchFamily="18" charset="0"/>
              </a:rPr>
              <a:t>The </a:t>
            </a:r>
            <a:r>
              <a:rPr lang="en-US" dirty="0" smtClean="0">
                <a:latin typeface="Bookman Old Style" pitchFamily="18" charset="0"/>
              </a:rPr>
              <a:t>important functions of nutrients are </a:t>
            </a:r>
            <a:r>
              <a:rPr lang="en-US" b="1" i="1" dirty="0" smtClean="0">
                <a:solidFill>
                  <a:srgbClr val="0000FF"/>
                </a:solidFill>
                <a:latin typeface="Bookman Old Style" pitchFamily="18" charset="0"/>
              </a:rPr>
              <a:t>to promote </a:t>
            </a:r>
            <a:r>
              <a:rPr lang="en-US" b="1" i="1" dirty="0" smtClean="0">
                <a:solidFill>
                  <a:srgbClr val="0000FF"/>
                </a:solidFill>
                <a:latin typeface="Bookman Old Style" pitchFamily="18" charset="0"/>
              </a:rPr>
              <a:t>good </a:t>
            </a:r>
            <a:r>
              <a:rPr lang="en-US" b="1" i="1" dirty="0" smtClean="0">
                <a:solidFill>
                  <a:srgbClr val="0000FF"/>
                </a:solidFill>
                <a:latin typeface="Bookman Old Style" pitchFamily="18" charset="0"/>
              </a:rPr>
              <a:t>health and well-being and prevent the occurrence of health problems and illnesses.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Safe </a:t>
            </a:r>
            <a:r>
              <a:rPr lang="en-US" b="1" dirty="0" smtClean="0">
                <a:solidFill>
                  <a:srgbClr val="C00000"/>
                </a:solidFill>
              </a:rPr>
              <a:t>Drinking </a:t>
            </a:r>
            <a:r>
              <a:rPr lang="en-US" b="1" dirty="0" smtClean="0">
                <a:solidFill>
                  <a:srgbClr val="C00000"/>
                </a:solidFill>
              </a:rPr>
              <a:t>W</a:t>
            </a:r>
            <a:r>
              <a:rPr lang="en-US" b="1" dirty="0" smtClean="0">
                <a:solidFill>
                  <a:srgbClr val="C00000"/>
                </a:solidFill>
              </a:rPr>
              <a:t>ater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10600" cy="5410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Safe drinking water supply involves several essential principles, </a:t>
            </a:r>
            <a:r>
              <a:rPr lang="en-US" sz="2250" i="1" dirty="0" smtClean="0">
                <a:solidFill>
                  <a:srgbClr val="0000FF"/>
                </a:solidFill>
                <a:latin typeface="Bookman Old Style" pitchFamily="18" charset="0"/>
              </a:rPr>
              <a:t>including water purification and treatment</a:t>
            </a:r>
            <a:r>
              <a:rPr lang="en-US" sz="2250" i="1" dirty="0" smtClean="0">
                <a:solidFill>
                  <a:srgbClr val="0000FF"/>
                </a:solidFill>
                <a:latin typeface="Bookman Old Style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Water </a:t>
            </a:r>
            <a:r>
              <a:rPr lang="en-US" sz="2250" dirty="0" smtClean="0">
                <a:latin typeface="Bookman Old Style" pitchFamily="18" charset="0"/>
              </a:rPr>
              <a:t>purification methods </a:t>
            </a:r>
            <a:r>
              <a:rPr lang="en-US" sz="2250" dirty="0" smtClean="0">
                <a:solidFill>
                  <a:srgbClr val="0000FF"/>
                </a:solidFill>
                <a:latin typeface="Bookman Old Style" pitchFamily="18" charset="0"/>
              </a:rPr>
              <a:t>such as filtration, disinfection, and chemical treatment remove contaminants, making water safe for consumption</a:t>
            </a:r>
            <a:r>
              <a:rPr lang="en-US" sz="2250" dirty="0" smtClean="0">
                <a:latin typeface="Bookman Old Style" pitchFamily="18" charset="0"/>
              </a:rPr>
              <a:t>. </a:t>
            </a:r>
            <a:endParaRPr lang="en-US" sz="2250" dirty="0" smtClean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These </a:t>
            </a:r>
            <a:r>
              <a:rPr lang="en-US" sz="2250" dirty="0" smtClean="0">
                <a:latin typeface="Bookman Old Style" pitchFamily="18" charset="0"/>
              </a:rPr>
              <a:t>processes ensure that </a:t>
            </a:r>
            <a:r>
              <a:rPr lang="en-US" sz="2250" dirty="0" smtClean="0">
                <a:solidFill>
                  <a:srgbClr val="0000FF"/>
                </a:solidFill>
                <a:latin typeface="Bookman Old Style" pitchFamily="18" charset="0"/>
              </a:rPr>
              <a:t>harmful bacteria, viruses, and pollutants are effectively removed from water sources. </a:t>
            </a:r>
            <a:endParaRPr lang="en-US" sz="2250" dirty="0" smtClean="0">
              <a:solidFill>
                <a:srgbClr val="0000FF"/>
              </a:solidFill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50" dirty="0" smtClean="0">
                <a:latin typeface="Bookman Old Style" pitchFamily="18" charset="0"/>
              </a:rPr>
              <a:t>Safe </a:t>
            </a:r>
            <a:r>
              <a:rPr lang="en-US" sz="2250" dirty="0" smtClean="0">
                <a:latin typeface="Bookman Old Style" pitchFamily="18" charset="0"/>
              </a:rPr>
              <a:t>and readily available water is </a:t>
            </a:r>
            <a:r>
              <a:rPr lang="en-US" sz="2250" dirty="0" smtClean="0">
                <a:solidFill>
                  <a:srgbClr val="C00000"/>
                </a:solidFill>
                <a:latin typeface="Bookman Old Style" pitchFamily="18" charset="0"/>
              </a:rPr>
              <a:t>important for public health, whether it is used for drinking, domestic use, food production or recreational purposes.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58</TotalTime>
  <Words>571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Health Education</vt:lpstr>
      <vt:lpstr>Health</vt:lpstr>
      <vt:lpstr>Health Aspect</vt:lpstr>
      <vt:lpstr>Health Education</vt:lpstr>
      <vt:lpstr>Aims of Health Education</vt:lpstr>
      <vt:lpstr>Objectives of Health Education</vt:lpstr>
      <vt:lpstr>Food</vt:lpstr>
      <vt:lpstr>Nutrition</vt:lpstr>
      <vt:lpstr>Safe Drinking Water</vt:lpstr>
      <vt:lpstr>HIV / ADIS</vt:lpstr>
      <vt:lpstr>HIV / ADIS</vt:lpstr>
      <vt:lpstr>HIV / ADIS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Education</dc:title>
  <dc:creator>Admin</dc:creator>
  <cp:lastModifiedBy>Admin</cp:lastModifiedBy>
  <cp:revision>26</cp:revision>
  <dcterms:created xsi:type="dcterms:W3CDTF">2025-03-29T04:01:02Z</dcterms:created>
  <dcterms:modified xsi:type="dcterms:W3CDTF">2025-03-29T04:59:15Z</dcterms:modified>
</cp:coreProperties>
</file>