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005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53CB3-7C01-4205-852A-968F05F3F0DF}" type="datetimeFigureOut">
              <a:rPr lang="en-US" smtClean="0"/>
              <a:pPr/>
              <a:t>21-12-24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9C035-B1F5-4459-BDD7-80281E93181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71414"/>
            <a:ext cx="8229600" cy="666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dirty="0" smtClean="0">
                <a:solidFill>
                  <a:srgbClr val="10059B"/>
                </a:solidFill>
                <a:latin typeface="Bookman Old Style" pitchFamily="18" charset="0"/>
              </a:rPr>
              <a:t>Fundamental Rights</a:t>
            </a:r>
            <a:endParaRPr lang="en-IN" b="1" dirty="0">
              <a:solidFill>
                <a:srgbClr val="10059B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rgbClr val="C00000"/>
                </a:solidFill>
                <a:latin typeface="Bookman Old Style" pitchFamily="18" charset="0"/>
              </a:rPr>
              <a:t>Cultural and Educational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India is not made up of a monolithic society.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India has vast diversity.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Our Constitution believes that diversity is our strength.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Minorities are groups that have common language or religion or culture and in a particular part of the country or in the country as a whole. </a:t>
            </a:r>
          </a:p>
          <a:p>
            <a:pPr algn="just">
              <a:lnSpc>
                <a:spcPct val="160000"/>
              </a:lnSpc>
            </a:pPr>
            <a:r>
              <a:rPr lang="en-IN" sz="2200" b="1" i="1" dirty="0" smtClean="0">
                <a:latin typeface="Bookman Old Style" pitchFamily="18" charset="0"/>
              </a:rPr>
              <a:t>The right of the minorities to maintain their culture, language.</a:t>
            </a:r>
          </a:p>
          <a:p>
            <a:pPr algn="just">
              <a:lnSpc>
                <a:spcPct val="160000"/>
              </a:lnSpc>
            </a:pPr>
            <a:r>
              <a:rPr lang="en-IN" sz="2200" b="1" i="1" dirty="0" smtClean="0">
                <a:latin typeface="Bookman Old Style" pitchFamily="18" charset="0"/>
              </a:rPr>
              <a:t>All minorities can set up their own educational institutions.</a:t>
            </a:r>
          </a:p>
          <a:p>
            <a:pPr algn="just">
              <a:lnSpc>
                <a:spcPct val="160000"/>
              </a:lnSpc>
            </a:pPr>
            <a:endParaRPr lang="en-IN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rgbClr val="C00000"/>
                </a:solidFill>
                <a:latin typeface="Bookman Old Style" pitchFamily="18" charset="0"/>
              </a:rPr>
              <a:t>Right to Constitutional Remedies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200" i="1" dirty="0" smtClean="0">
                <a:latin typeface="Bookman Old Style" pitchFamily="18" charset="0"/>
              </a:rPr>
              <a:t>Dr. </a:t>
            </a:r>
            <a:r>
              <a:rPr lang="en-IN" sz="2200" i="1" dirty="0" err="1" smtClean="0">
                <a:latin typeface="Bookman Old Style" pitchFamily="18" charset="0"/>
              </a:rPr>
              <a:t>Ambedkar</a:t>
            </a:r>
            <a:r>
              <a:rPr lang="en-IN" sz="2200" i="1" dirty="0" smtClean="0">
                <a:latin typeface="Bookman Old Style" pitchFamily="18" charset="0"/>
              </a:rPr>
              <a:t> considered this as </a:t>
            </a:r>
            <a:r>
              <a:rPr lang="en-IN" sz="2200" b="1" i="1" dirty="0" smtClean="0">
                <a:latin typeface="Bookman Old Style" pitchFamily="18" charset="0"/>
              </a:rPr>
              <a:t>‘heart and soul of the constitution’.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 Right to constitutional remedies is the means through which </a:t>
            </a:r>
            <a:r>
              <a:rPr lang="en-IN" sz="2200" b="1" i="1" dirty="0" smtClean="0">
                <a:latin typeface="Bookman Old Style" pitchFamily="18" charset="0"/>
              </a:rPr>
              <a:t>the objective can be achieved</a:t>
            </a:r>
            <a:r>
              <a:rPr lang="en-IN" sz="220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This right gives a </a:t>
            </a:r>
            <a:r>
              <a:rPr lang="en-IN" sz="2200" b="1" i="1" dirty="0" smtClean="0">
                <a:latin typeface="Bookman Old Style" pitchFamily="18" charset="0"/>
              </a:rPr>
              <a:t>citizen the right </a:t>
            </a:r>
            <a:r>
              <a:rPr lang="en-IN" sz="2200" b="1" i="1" dirty="0" smtClean="0">
                <a:solidFill>
                  <a:srgbClr val="0000FF"/>
                </a:solidFill>
                <a:latin typeface="Bookman Old Style" pitchFamily="18" charset="0"/>
              </a:rPr>
              <a:t>to approach a High Court or the Supreme Court</a:t>
            </a:r>
            <a:r>
              <a:rPr lang="en-IN" sz="2200" b="1" i="1" dirty="0" smtClean="0">
                <a:latin typeface="Bookman Old Style" pitchFamily="18" charset="0"/>
              </a:rPr>
              <a:t> to get any of the fundamental rights restored in case of their violation</a:t>
            </a:r>
            <a:r>
              <a:rPr lang="en-IN" sz="220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The courts can </a:t>
            </a:r>
            <a:r>
              <a:rPr lang="en-IN" sz="2200" b="1" i="1" dirty="0" smtClean="0">
                <a:solidFill>
                  <a:srgbClr val="0000FF"/>
                </a:solidFill>
                <a:latin typeface="Bookman Old Style" pitchFamily="18" charset="0"/>
              </a:rPr>
              <a:t>issue various special orders known as </a:t>
            </a:r>
            <a:r>
              <a:rPr lang="en-IN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writs.</a:t>
            </a:r>
          </a:p>
          <a:p>
            <a:pPr algn="just">
              <a:lnSpc>
                <a:spcPct val="160000"/>
              </a:lnSpc>
            </a:pPr>
            <a:endParaRPr lang="en-IN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ookman Old Style" pitchFamily="18" charset="0"/>
              </a:rPr>
              <a:t>LIST OF INTERNATIOAL AND NATIONAL DAYS/WEEKS TO BE OBSERVED BY</a:t>
            </a:r>
            <a:br>
              <a:rPr lang="en-US" b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ookman Old Style" pitchFamily="18" charset="0"/>
              </a:rPr>
              <a:t>NATIONAL SERVICE SCHEME</a:t>
            </a:r>
            <a:endParaRPr lang="en-US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04800"/>
          <a:ext cx="8458200" cy="6035225"/>
        </p:xfrm>
        <a:graphic>
          <a:graphicData uri="http://schemas.openxmlformats.org/drawingml/2006/table">
            <a:tbl>
              <a:tblPr/>
              <a:tblGrid>
                <a:gridCol w="4339155"/>
                <a:gridCol w="4119045"/>
              </a:tblGrid>
              <a:tr h="162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FFFF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Date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A3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National Youth 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12th January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Republic 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26th January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Martyr 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30th January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International Women 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8th March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World Health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7th April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Anti-Terrorism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21st May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World No Tobacco 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31st May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World Environment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5th June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Bookman Old Style" pitchFamily="18" charset="0"/>
                          <a:ea typeface="Calibri"/>
                          <a:cs typeface="Shruti"/>
                        </a:rPr>
                        <a:t>International Yoga </a:t>
                      </a:r>
                      <a:r>
                        <a:rPr lang="en-US" sz="2200" dirty="0" smtClean="0">
                          <a:latin typeface="Bookman Old Style" pitchFamily="18" charset="0"/>
                          <a:ea typeface="Calibri"/>
                          <a:cs typeface="Shruti"/>
                        </a:rPr>
                        <a:t>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Bookman Old Style" pitchFamily="18" charset="0"/>
                          <a:ea typeface="Calibri"/>
                          <a:cs typeface="Shruti"/>
                        </a:rPr>
                        <a:t>21st Jun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World Population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11th July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Independence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15th August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Sadbavana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20th August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304800"/>
          <a:ext cx="8763000" cy="6141613"/>
        </p:xfrm>
        <a:graphic>
          <a:graphicData uri="http://schemas.openxmlformats.org/drawingml/2006/table">
            <a:tbl>
              <a:tblPr/>
              <a:tblGrid>
                <a:gridCol w="4252888"/>
                <a:gridCol w="242633"/>
                <a:gridCol w="4267479"/>
              </a:tblGrid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FFFF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Date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A3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International Literacy Day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8th September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International Peace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15th September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NSS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24th September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National Blood Donation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1st October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Communal Harmony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2nd October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National Integration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19th November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World AIDS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1st December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World Human Rights Day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10th December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256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Observance of weeks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Week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A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Start End Date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National Youth Week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12-19 January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Van Mahotsava Week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1-7 July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International Literacy week</a:t>
                      </a:r>
                      <a:endParaRPr lang="en-US" sz="220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8-14 July</a:t>
                      </a:r>
                      <a:endParaRPr lang="en-US" sz="2200" dirty="0">
                        <a:latin typeface="Bookman Old Style" pitchFamily="18" charset="0"/>
                        <a:ea typeface="Calibri"/>
                        <a:cs typeface="Shruti"/>
                      </a:endParaRPr>
                    </a:p>
                  </a:txBody>
                  <a:tcPr marL="40398" marR="40398" marT="40398" marB="40398" anchor="ctr">
                    <a:lnL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8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10059B"/>
                </a:solidFill>
                <a:latin typeface="Bookman Old Style" pitchFamily="18" charset="0"/>
              </a:rPr>
              <a:t>What is Constitution?</a:t>
            </a:r>
            <a:endParaRPr lang="en-IN" b="1" dirty="0">
              <a:solidFill>
                <a:srgbClr val="10059B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dirty="0" smtClean="0">
                <a:latin typeface="Bookman Old Style" pitchFamily="18" charset="0"/>
              </a:rPr>
              <a:t>A constitution is not only about the composition of the various organs of government and the relations among them.</a:t>
            </a:r>
          </a:p>
          <a:p>
            <a:pPr algn="just">
              <a:lnSpc>
                <a:spcPct val="160000"/>
              </a:lnSpc>
              <a:buNone/>
            </a:pPr>
            <a:endParaRPr lang="en-IN" dirty="0" smtClean="0">
              <a:latin typeface="Bookman Old Style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en-IN" dirty="0" smtClean="0">
                <a:latin typeface="Bookman Old Style" pitchFamily="18" charset="0"/>
              </a:rPr>
              <a:t>The constitution is a document that </a:t>
            </a:r>
            <a:r>
              <a:rPr lang="en-IN" b="1" i="1" dirty="0" smtClean="0">
                <a:solidFill>
                  <a:srgbClr val="C00000"/>
                </a:solidFill>
                <a:latin typeface="Bookman Old Style" pitchFamily="18" charset="0"/>
              </a:rPr>
              <a:t>sets limits on the powers of the government</a:t>
            </a:r>
            <a:r>
              <a:rPr lang="en-IN" b="1" i="1" dirty="0" smtClean="0">
                <a:latin typeface="Bookman Old Style" pitchFamily="18" charset="0"/>
              </a:rPr>
              <a:t> </a:t>
            </a:r>
            <a:r>
              <a:rPr lang="en-IN" dirty="0" smtClean="0">
                <a:latin typeface="Bookman Old Style" pitchFamily="18" charset="0"/>
              </a:rPr>
              <a:t>and </a:t>
            </a:r>
            <a:r>
              <a:rPr lang="en-IN" b="1" i="1" dirty="0" smtClean="0">
                <a:solidFill>
                  <a:srgbClr val="0070C0"/>
                </a:solidFill>
                <a:latin typeface="Bookman Old Style" pitchFamily="18" charset="0"/>
              </a:rPr>
              <a:t>ensures a democratic system</a:t>
            </a:r>
            <a:r>
              <a:rPr lang="en-IN" dirty="0" smtClean="0">
                <a:latin typeface="Bookman Old Style" pitchFamily="18" charset="0"/>
              </a:rPr>
              <a:t> in which all persons enjoy certain rights. </a:t>
            </a:r>
            <a:endParaRPr lang="en-IN" dirty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643578"/>
            <a:ext cx="79787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10059B"/>
                </a:solidFill>
                <a:latin typeface="Bookman Old Style" pitchFamily="18" charset="0"/>
              </a:rPr>
              <a:t>Fundamental Rights</a:t>
            </a:r>
            <a:endParaRPr lang="en-IN" b="1" dirty="0">
              <a:solidFill>
                <a:srgbClr val="10059B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IN" sz="2000" dirty="0" smtClean="0">
                <a:latin typeface="Bookman Old Style" pitchFamily="18" charset="0"/>
              </a:rPr>
              <a:t>The Constitution listed the rights that would be specially protected and called them </a:t>
            </a:r>
            <a:r>
              <a:rPr lang="en-IN" sz="2000" b="1" dirty="0" smtClean="0">
                <a:latin typeface="Bookman Old Style" pitchFamily="18" charset="0"/>
              </a:rPr>
              <a:t>‘</a:t>
            </a:r>
            <a:r>
              <a:rPr lang="en-IN" sz="2000" b="1" i="1" dirty="0" smtClean="0">
                <a:latin typeface="Bookman Old Style" pitchFamily="18" charset="0"/>
              </a:rPr>
              <a:t>fundamental rights</a:t>
            </a:r>
            <a:r>
              <a:rPr lang="en-IN" sz="2000" b="1" dirty="0" smtClean="0">
                <a:latin typeface="Bookman Old Style" pitchFamily="18" charset="0"/>
              </a:rPr>
              <a:t>’</a:t>
            </a:r>
            <a:r>
              <a:rPr lang="en-IN" sz="200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latin typeface="Bookman Old Style" pitchFamily="18" charset="0"/>
              </a:rPr>
              <a:t>The Fundamental Rights are so important that the  Constitution itself ensures that </a:t>
            </a:r>
            <a:r>
              <a:rPr lang="en-IN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they are not violated by the government</a:t>
            </a:r>
            <a:r>
              <a:rPr lang="en-IN" sz="2000" dirty="0" smtClean="0">
                <a:solidFill>
                  <a:srgbClr val="C00000"/>
                </a:solidFill>
                <a:latin typeface="Bookman Old Style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IN" sz="2000" b="1" i="1" dirty="0" smtClean="0">
                <a:solidFill>
                  <a:srgbClr val="0000FF"/>
                </a:solidFill>
                <a:latin typeface="Bookman Old Style" pitchFamily="18" charset="0"/>
              </a:rPr>
              <a:t>Judiciary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has </a:t>
            </a:r>
            <a:r>
              <a:rPr lang="en-IN" sz="20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power and responsibility to protect the fundamental rights 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from violations by action of the government.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latin typeface="Bookman Old Style" pitchFamily="18" charset="0"/>
              </a:rPr>
              <a:t>The Fundamental Rights are </a:t>
            </a:r>
            <a:r>
              <a:rPr lang="en-IN" sz="2000" b="1" i="1" dirty="0" smtClean="0">
                <a:latin typeface="Bookman Old Style" pitchFamily="18" charset="0"/>
              </a:rPr>
              <a:t>not absolute or unlimited rights</a:t>
            </a:r>
            <a:r>
              <a:rPr lang="en-IN" sz="2000" dirty="0" smtClean="0">
                <a:latin typeface="Bookman Old Style" pitchFamily="18" charset="0"/>
              </a:rPr>
              <a:t>.</a:t>
            </a:r>
            <a:endParaRPr lang="en-IN" sz="2000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/>
          </a:bodyPr>
          <a:lstStyle/>
          <a:p>
            <a:r>
              <a:rPr lang="en-IN" sz="2600" b="1" dirty="0" smtClean="0">
                <a:solidFill>
                  <a:srgbClr val="10059B"/>
                </a:solidFill>
                <a:latin typeface="Bookman Old Style" pitchFamily="18" charset="0"/>
              </a:rPr>
              <a:t>Fundamental rights </a:t>
            </a:r>
            <a:r>
              <a:rPr lang="en-IN" sz="2600" b="1" dirty="0">
                <a:solidFill>
                  <a:srgbClr val="10059B"/>
                </a:solidFill>
                <a:latin typeface="Bookman Old Style" pitchFamily="18" charset="0"/>
              </a:rPr>
              <a:t>V</a:t>
            </a:r>
            <a:r>
              <a:rPr lang="en-IN" sz="2600" b="1" dirty="0" smtClean="0">
                <a:solidFill>
                  <a:srgbClr val="10059B"/>
                </a:solidFill>
                <a:latin typeface="Bookman Old Style" pitchFamily="18" charset="0"/>
              </a:rPr>
              <a:t>s Ordinary rights</a:t>
            </a:r>
            <a:endParaRPr lang="en-IN" sz="2600" b="1" dirty="0">
              <a:solidFill>
                <a:srgbClr val="10059B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Ordinary legal rights are protected and enforced by ordinary law.</a:t>
            </a:r>
          </a:p>
          <a:p>
            <a:pPr algn="just">
              <a:lnSpc>
                <a:spcPct val="160000"/>
              </a:lnSpc>
            </a:pPr>
            <a:r>
              <a:rPr lang="en-IN" dirty="0" smtClean="0">
                <a:solidFill>
                  <a:srgbClr val="C00000"/>
                </a:solidFill>
                <a:latin typeface="Bookman Old Style" pitchFamily="18" charset="0"/>
              </a:rPr>
              <a:t>Fundamental Rights are protected and guaranteed by the constitution of the country.</a:t>
            </a:r>
          </a:p>
          <a:p>
            <a:pPr algn="just">
              <a:lnSpc>
                <a:spcPct val="160000"/>
              </a:lnSpc>
              <a:buNone/>
            </a:pPr>
            <a:endParaRPr lang="en-IN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Ordinary rights may be changed by the legislature by ordinary process of law making.</a:t>
            </a:r>
          </a:p>
          <a:p>
            <a:pPr algn="just">
              <a:lnSpc>
                <a:spcPct val="160000"/>
              </a:lnSpc>
            </a:pPr>
            <a:r>
              <a:rPr lang="en-IN" dirty="0">
                <a:solidFill>
                  <a:srgbClr val="C00000"/>
                </a:solidFill>
                <a:latin typeface="Bookman Old Style" pitchFamily="18" charset="0"/>
              </a:rPr>
              <a:t>F</a:t>
            </a:r>
            <a:r>
              <a:rPr lang="en-IN" dirty="0" smtClean="0">
                <a:solidFill>
                  <a:srgbClr val="C00000"/>
                </a:solidFill>
                <a:latin typeface="Bookman Old Style" pitchFamily="18" charset="0"/>
              </a:rPr>
              <a:t>undamental right may only be changed by amending the Constitution itself.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10059B"/>
                </a:solidFill>
                <a:latin typeface="Bookman Old Style" pitchFamily="18" charset="0"/>
              </a:rPr>
              <a:t>Fundamental Rights in India</a:t>
            </a:r>
            <a:endParaRPr lang="en-IN" b="1" dirty="0">
              <a:solidFill>
                <a:srgbClr val="10059B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C00000"/>
                </a:solidFill>
                <a:latin typeface="Bookman Old Style" pitchFamily="18" charset="0"/>
              </a:rPr>
              <a:t>Right to Equality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C00000"/>
                </a:solidFill>
                <a:latin typeface="Bookman Old Style" pitchFamily="18" charset="0"/>
              </a:rPr>
              <a:t>Right to Freedom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C00000"/>
                </a:solidFill>
                <a:latin typeface="Bookman Old Style" pitchFamily="18" charset="0"/>
              </a:rPr>
              <a:t>Right against Exploitation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C00000"/>
                </a:solidFill>
                <a:latin typeface="Bookman Old Style" pitchFamily="18" charset="0"/>
              </a:rPr>
              <a:t>Right to Freedom of Religion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C00000"/>
                </a:solidFill>
                <a:latin typeface="Bookman Old Style" pitchFamily="18" charset="0"/>
              </a:rPr>
              <a:t>Cultural and Educational Rights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C00000"/>
                </a:solidFill>
                <a:latin typeface="Bookman Old Style" pitchFamily="18" charset="0"/>
              </a:rPr>
              <a:t>Right to Constitutional Remedies</a:t>
            </a:r>
            <a:endParaRPr lang="en-IN" sz="24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  <a:latin typeface="Bookman Old Style" pitchFamily="18" charset="0"/>
              </a:rPr>
              <a:t>Right to Equality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200" dirty="0" smtClean="0">
                <a:solidFill>
                  <a:srgbClr val="0000FF"/>
                </a:solidFill>
                <a:latin typeface="Bookman Old Style" pitchFamily="18" charset="0"/>
              </a:rPr>
              <a:t>Equality before law</a:t>
            </a:r>
          </a:p>
          <a:p>
            <a:pPr lvl="1"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equal protection of laws</a:t>
            </a:r>
            <a:endParaRPr lang="en-IN" sz="2200" dirty="0">
              <a:latin typeface="Bookman Old Style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solidFill>
                  <a:srgbClr val="0000FF"/>
                </a:solidFill>
                <a:latin typeface="Bookman Old Style" pitchFamily="18" charset="0"/>
              </a:rPr>
              <a:t>Prohibition of discrimination on grounds of religion, caste, sex or place of birth.</a:t>
            </a:r>
          </a:p>
          <a:p>
            <a:pPr lvl="1"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equal access to shops, hotels, wells, tanks, bathing, </a:t>
            </a:r>
            <a:r>
              <a:rPr lang="en-IN" sz="2200" dirty="0" err="1" smtClean="0">
                <a:latin typeface="Bookman Old Style" pitchFamily="18" charset="0"/>
              </a:rPr>
              <a:t>ghats</a:t>
            </a:r>
            <a:r>
              <a:rPr lang="en-IN" sz="2200" dirty="0" smtClean="0">
                <a:latin typeface="Bookman Old Style" pitchFamily="18" charset="0"/>
              </a:rPr>
              <a:t>, roads etc.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solidFill>
                  <a:srgbClr val="0000FF"/>
                </a:solidFill>
                <a:latin typeface="Bookman Old Style" pitchFamily="18" charset="0"/>
              </a:rPr>
              <a:t>Equality of opportunity in public employment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solidFill>
                  <a:srgbClr val="0000FF"/>
                </a:solidFill>
                <a:latin typeface="Bookman Old Style" pitchFamily="18" charset="0"/>
              </a:rPr>
              <a:t>Abolition of </a:t>
            </a:r>
            <a:r>
              <a:rPr lang="en-IN" sz="2200" dirty="0" err="1" smtClean="0">
                <a:solidFill>
                  <a:srgbClr val="0000FF"/>
                </a:solidFill>
                <a:latin typeface="Bookman Old Style" pitchFamily="18" charset="0"/>
              </a:rPr>
              <a:t>Untouchability</a:t>
            </a:r>
            <a:endParaRPr lang="en-IN" sz="2200" dirty="0" smtClean="0">
              <a:solidFill>
                <a:srgbClr val="0000FF"/>
              </a:solidFill>
              <a:latin typeface="Bookman Old Style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solidFill>
                  <a:srgbClr val="0000FF"/>
                </a:solidFill>
                <a:latin typeface="Bookman Old Style" pitchFamily="18" charset="0"/>
              </a:rPr>
              <a:t>Abolition of titles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  <a:latin typeface="Bookman Old Style" pitchFamily="18" charset="0"/>
              </a:rPr>
              <a:t>Right to 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200" b="1" i="1" dirty="0" smtClean="0">
                <a:latin typeface="Bookman Old Style" pitchFamily="18" charset="0"/>
              </a:rPr>
              <a:t>Equality and freedom or liberty</a:t>
            </a:r>
            <a:r>
              <a:rPr lang="en-IN" sz="2200" dirty="0" smtClean="0">
                <a:latin typeface="Bookman Old Style" pitchFamily="18" charset="0"/>
              </a:rPr>
              <a:t>, are the two rights that are </a:t>
            </a:r>
            <a:r>
              <a:rPr lang="en-IN" sz="2200" b="1" i="1" dirty="0" smtClean="0">
                <a:solidFill>
                  <a:srgbClr val="0000FF"/>
                </a:solidFill>
                <a:latin typeface="Bookman Old Style" pitchFamily="18" charset="0"/>
              </a:rPr>
              <a:t>most essential to a democracy</a:t>
            </a:r>
            <a:r>
              <a:rPr lang="en-IN" sz="2200" dirty="0" smtClean="0">
                <a:solidFill>
                  <a:srgbClr val="0000FF"/>
                </a:solidFill>
                <a:latin typeface="Bookman Old Style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Liberty means freedom of </a:t>
            </a:r>
            <a:r>
              <a:rPr lang="en-IN" sz="2200" b="1" i="1" dirty="0" smtClean="0">
                <a:solidFill>
                  <a:srgbClr val="FF0000"/>
                </a:solidFill>
                <a:latin typeface="Bookman Old Style" pitchFamily="18" charset="0"/>
              </a:rPr>
              <a:t>thought, expression and action.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It does not mean freedom to do anything that one desires or likes.</a:t>
            </a:r>
          </a:p>
          <a:p>
            <a:pPr algn="just">
              <a:lnSpc>
                <a:spcPct val="160000"/>
              </a:lnSpc>
            </a:pPr>
            <a:r>
              <a:rPr lang="en-IN" sz="2200" b="1" i="1" dirty="0" smtClean="0">
                <a:latin typeface="Bookman Old Style" pitchFamily="18" charset="0"/>
              </a:rPr>
              <a:t>Freedoms are defined in such a manner that </a:t>
            </a:r>
            <a:r>
              <a:rPr lang="en-IN" sz="22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every person will enjoy her freedom</a:t>
            </a:r>
            <a:r>
              <a:rPr lang="en-IN" sz="2200" b="1" i="1" dirty="0" smtClean="0">
                <a:latin typeface="Bookman Old Style" pitchFamily="18" charset="0"/>
              </a:rPr>
              <a:t> </a:t>
            </a:r>
            <a:r>
              <a:rPr lang="en-IN" sz="2200" b="1" i="1" dirty="0" smtClean="0">
                <a:solidFill>
                  <a:srgbClr val="0000FF"/>
                </a:solidFill>
                <a:latin typeface="Bookman Old Style" pitchFamily="18" charset="0"/>
              </a:rPr>
              <a:t>without threatening freedom of others </a:t>
            </a:r>
            <a:r>
              <a:rPr lang="en-IN" sz="2200" dirty="0" smtClean="0">
                <a:latin typeface="Bookman Old Style" pitchFamily="18" charset="0"/>
              </a:rPr>
              <a:t>and </a:t>
            </a:r>
            <a:r>
              <a:rPr lang="en-IN" sz="2200" b="1" i="1" dirty="0" smtClean="0">
                <a:solidFill>
                  <a:srgbClr val="FF0000"/>
                </a:solidFill>
                <a:latin typeface="Bookman Old Style" pitchFamily="18" charset="0"/>
              </a:rPr>
              <a:t>without endangering the law and order situation.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  <a:latin typeface="Bookman Old Style" pitchFamily="18" charset="0"/>
              </a:rPr>
              <a:t>Right to 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Protection of Right to</a:t>
            </a:r>
          </a:p>
          <a:p>
            <a:pPr lvl="1" algn="just">
              <a:lnSpc>
                <a:spcPct val="120000"/>
              </a:lnSpc>
            </a:pPr>
            <a:r>
              <a:rPr lang="en-IN" sz="2200" dirty="0" smtClean="0">
                <a:latin typeface="Bookman Old Style" pitchFamily="18" charset="0"/>
              </a:rPr>
              <a:t>freedom of speech and expression</a:t>
            </a:r>
          </a:p>
          <a:p>
            <a:pPr lvl="1" algn="just">
              <a:lnSpc>
                <a:spcPct val="120000"/>
              </a:lnSpc>
            </a:pPr>
            <a:r>
              <a:rPr lang="en-IN" sz="2200" dirty="0" smtClean="0">
                <a:latin typeface="Bookman Old Style" pitchFamily="18" charset="0"/>
              </a:rPr>
              <a:t>assemble peacefully</a:t>
            </a:r>
          </a:p>
          <a:p>
            <a:pPr lvl="1" algn="just">
              <a:lnSpc>
                <a:spcPct val="120000"/>
              </a:lnSpc>
            </a:pPr>
            <a:r>
              <a:rPr lang="en-IN" sz="2200" dirty="0" smtClean="0">
                <a:latin typeface="Bookman Old Style" pitchFamily="18" charset="0"/>
              </a:rPr>
              <a:t>form associations/unions</a:t>
            </a:r>
          </a:p>
          <a:p>
            <a:pPr lvl="1" algn="just">
              <a:lnSpc>
                <a:spcPct val="120000"/>
              </a:lnSpc>
            </a:pPr>
            <a:r>
              <a:rPr lang="en-IN" sz="2200" dirty="0" smtClean="0">
                <a:latin typeface="Bookman Old Style" pitchFamily="18" charset="0"/>
              </a:rPr>
              <a:t>move freely throughout the territory of India</a:t>
            </a:r>
          </a:p>
          <a:p>
            <a:pPr lvl="1" algn="just">
              <a:lnSpc>
                <a:spcPct val="120000"/>
              </a:lnSpc>
            </a:pPr>
            <a:r>
              <a:rPr lang="en-IN" sz="2200" dirty="0" smtClean="0">
                <a:latin typeface="Bookman Old Style" pitchFamily="18" charset="0"/>
              </a:rPr>
              <a:t>reside and settle in any part of India</a:t>
            </a:r>
          </a:p>
          <a:p>
            <a:pPr lvl="1">
              <a:lnSpc>
                <a:spcPct val="120000"/>
              </a:lnSpc>
            </a:pPr>
            <a:r>
              <a:rPr lang="en-IN" sz="2200" dirty="0" smtClean="0">
                <a:latin typeface="Bookman Old Style" pitchFamily="18" charset="0"/>
              </a:rPr>
              <a:t>practise any profession, or to carry on any occupation, trade or business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Right to life and personal liberty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Right to education</a:t>
            </a:r>
          </a:p>
          <a:p>
            <a:pPr algn="just">
              <a:lnSpc>
                <a:spcPct val="160000"/>
              </a:lnSpc>
            </a:pPr>
            <a:r>
              <a:rPr lang="en-IN" sz="2200" dirty="0" smtClean="0">
                <a:latin typeface="Bookman Old Style" pitchFamily="18" charset="0"/>
              </a:rPr>
              <a:t>Protection against arrest and detention in certain cases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  <a:latin typeface="Bookman Old Style" pitchFamily="18" charset="0"/>
              </a:rPr>
              <a:t>Right against Exploitation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863"/>
            <a:ext cx="8229600" cy="574040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200" b="1" dirty="0" smtClean="0">
                <a:latin typeface="Bookman Old Style" pitchFamily="18" charset="0"/>
              </a:rPr>
              <a:t>Beggar or forced labour:</a:t>
            </a:r>
          </a:p>
          <a:p>
            <a:pPr lvl="1" algn="just">
              <a:lnSpc>
                <a:spcPct val="160000"/>
              </a:lnSpc>
            </a:pPr>
            <a:r>
              <a:rPr lang="en-IN" sz="1800" dirty="0" smtClean="0">
                <a:latin typeface="Bookman Old Style" pitchFamily="18" charset="0"/>
              </a:rPr>
              <a:t>One such form of exploitation in our country has been beggar or forced labour without payment.</a:t>
            </a:r>
          </a:p>
          <a:p>
            <a:pPr algn="just">
              <a:lnSpc>
                <a:spcPct val="160000"/>
              </a:lnSpc>
            </a:pPr>
            <a:r>
              <a:rPr lang="en-IN" sz="2200" b="1" dirty="0" smtClean="0">
                <a:latin typeface="Bookman Old Style" pitchFamily="18" charset="0"/>
              </a:rPr>
              <a:t>Human trafficking:</a:t>
            </a:r>
          </a:p>
          <a:p>
            <a:pPr lvl="1" algn="just">
              <a:lnSpc>
                <a:spcPct val="160000"/>
              </a:lnSpc>
            </a:pPr>
            <a:r>
              <a:rPr lang="en-IN" sz="1800" dirty="0" smtClean="0">
                <a:latin typeface="Bookman Old Style" pitchFamily="18" charset="0"/>
              </a:rPr>
              <a:t>buying and selling of human beings and using them as slaves. </a:t>
            </a:r>
          </a:p>
          <a:p>
            <a:pPr algn="just">
              <a:lnSpc>
                <a:spcPct val="160000"/>
              </a:lnSpc>
            </a:pPr>
            <a:r>
              <a:rPr lang="en-IN" sz="2200" b="1" dirty="0" smtClean="0">
                <a:latin typeface="Bookman Old Style" pitchFamily="18" charset="0"/>
              </a:rPr>
              <a:t>Child Labour:</a:t>
            </a:r>
          </a:p>
          <a:p>
            <a:pPr lvl="1" algn="just">
              <a:lnSpc>
                <a:spcPct val="160000"/>
              </a:lnSpc>
            </a:pPr>
            <a:r>
              <a:rPr lang="en-IN" sz="1800" dirty="0" smtClean="0">
                <a:latin typeface="Bookman Old Style" pitchFamily="18" charset="0"/>
              </a:rPr>
              <a:t>forbids employment of children below the age of 14 years in dangerous jobs like factories and mines.</a:t>
            </a:r>
          </a:p>
          <a:p>
            <a:pPr algn="just">
              <a:lnSpc>
                <a:spcPct val="160000"/>
              </a:lnSpc>
            </a:pPr>
            <a:r>
              <a:rPr lang="en-IN" sz="2200" b="1" dirty="0" smtClean="0">
                <a:solidFill>
                  <a:srgbClr val="0000FF"/>
                </a:solidFill>
                <a:latin typeface="Bookman Old Style" pitchFamily="18" charset="0"/>
              </a:rPr>
              <a:t>All these form exploitation are prohibited and declared a crime and it is punishable.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754</Words>
  <Application>Microsoft Office PowerPoint</Application>
  <PresentationFormat>On-screen Show (4:3)</PresentationFormat>
  <Paragraphs>121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What is Constitution?</vt:lpstr>
      <vt:lpstr>Fundamental Rights</vt:lpstr>
      <vt:lpstr>Fundamental rights Vs Ordinary rights</vt:lpstr>
      <vt:lpstr>Fundamental Rights in India</vt:lpstr>
      <vt:lpstr>Right to Equality</vt:lpstr>
      <vt:lpstr>Right to Freedom</vt:lpstr>
      <vt:lpstr>Right to Freedom</vt:lpstr>
      <vt:lpstr>Right against Exploitation</vt:lpstr>
      <vt:lpstr>Cultural and Educational Rights</vt:lpstr>
      <vt:lpstr>Right to Constitutional Remedies</vt:lpstr>
      <vt:lpstr>LIST OF INTERNATIOAL AND NATIONAL DAYS/WEEKS TO BE OBSERVED BY NATIONAL SERVICE SCHEME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Unit-1</dc:title>
  <dc:creator>AIT</dc:creator>
  <cp:lastModifiedBy>Admin</cp:lastModifiedBy>
  <cp:revision>91</cp:revision>
  <dcterms:created xsi:type="dcterms:W3CDTF">2024-02-22T03:40:22Z</dcterms:created>
  <dcterms:modified xsi:type="dcterms:W3CDTF">2024-12-21T04:28:53Z</dcterms:modified>
</cp:coreProperties>
</file>