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8F0F-2042-46FB-AF7B-1A7DA4CF39FE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08E15-2469-4F48-820A-452E0279F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8F0F-2042-46FB-AF7B-1A7DA4CF39FE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08E15-2469-4F48-820A-452E0279F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8F0F-2042-46FB-AF7B-1A7DA4CF39FE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08E15-2469-4F48-820A-452E0279F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8F0F-2042-46FB-AF7B-1A7DA4CF39FE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08E15-2469-4F48-820A-452E0279F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8F0F-2042-46FB-AF7B-1A7DA4CF39FE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08E15-2469-4F48-820A-452E0279F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8F0F-2042-46FB-AF7B-1A7DA4CF39FE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08E15-2469-4F48-820A-452E0279F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8F0F-2042-46FB-AF7B-1A7DA4CF39FE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08E15-2469-4F48-820A-452E0279F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8F0F-2042-46FB-AF7B-1A7DA4CF39FE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08E15-2469-4F48-820A-452E0279F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8F0F-2042-46FB-AF7B-1A7DA4CF39FE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08E15-2469-4F48-820A-452E0279F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8F0F-2042-46FB-AF7B-1A7DA4CF39FE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08E15-2469-4F48-820A-452E0279F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8F0F-2042-46FB-AF7B-1A7DA4CF39FE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08E15-2469-4F48-820A-452E0279F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68F0F-2042-46FB-AF7B-1A7DA4CF39FE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08E15-2469-4F48-820A-452E0279F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Bookman Old Style" pitchFamily="18" charset="0"/>
              </a:rPr>
              <a:t>Instruction Format</a:t>
            </a:r>
            <a:endParaRPr lang="en-US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Bookman Old Style" pitchFamily="18" charset="0"/>
              </a:rPr>
              <a:t>One Address Instructions</a:t>
            </a:r>
            <a:endParaRPr lang="en-US" b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990600"/>
            <a:ext cx="8229600" cy="51355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Bookman Old Style" pitchFamily="18" charset="0"/>
              </a:rPr>
              <a:t>Assembly Code for </a:t>
            </a:r>
            <a:r>
              <a:rPr lang="en-US" sz="2800" b="1" i="1" dirty="0" smtClean="0">
                <a:solidFill>
                  <a:srgbClr val="C00000"/>
                </a:solidFill>
                <a:latin typeface="Bookman Old Style" pitchFamily="18" charset="0"/>
              </a:rPr>
              <a:t>Z = (A+B) * (C+D)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LOAD A			AC = M[A]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latin typeface="Bookman Old Style" pitchFamily="18" charset="0"/>
              </a:rPr>
              <a:t>ADD B			AC = AC + M[B]</a:t>
            </a:r>
            <a:endParaRPr kumimoji="0" lang="en-US" sz="280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Bookman Old Style" pitchFamily="18" charset="0"/>
              </a:rPr>
              <a:t>STORE T			M[T] = AC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>
                <a:latin typeface="Bookman Old Style" pitchFamily="18" charset="0"/>
              </a:rPr>
              <a:t>LOAD C			AC = M[C]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>
                <a:latin typeface="Bookman Old Style" pitchFamily="18" charset="0"/>
              </a:rPr>
              <a:t>ADD D			AC = AC + M[D]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Bookman Old Style" pitchFamily="18" charset="0"/>
              </a:rPr>
              <a:t>MUL T			AC = AC * M[T]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Bookman Old Style" pitchFamily="18" charset="0"/>
              </a:rPr>
              <a:t>STORE Z			M[Z] = AC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Bookman Old Style" pitchFamily="18" charset="0"/>
              </a:rPr>
              <a:t>Zero Address Instructions</a:t>
            </a:r>
            <a:endParaRPr lang="en-US" b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914400"/>
            <a:ext cx="8229600" cy="5211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Here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no</a:t>
            </a:r>
            <a:r>
              <a:rPr kumimoji="0" lang="en-US" sz="28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any address field used for Instructions </a:t>
            </a:r>
            <a:r>
              <a:rPr kumimoji="0" lang="en-US" sz="28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(ADD, SUB, MUL etc…)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b="1" i="1" dirty="0" smtClean="0">
                <a:solidFill>
                  <a:srgbClr val="C00000"/>
                </a:solidFill>
                <a:latin typeface="Bookman Old Style" pitchFamily="18" charset="0"/>
              </a:rPr>
              <a:t>Stack organized computer </a:t>
            </a:r>
            <a:r>
              <a:rPr lang="en-US" sz="2800" dirty="0" smtClean="0">
                <a:latin typeface="Bookman Old Style" pitchFamily="18" charset="0"/>
              </a:rPr>
              <a:t>used this Instruction format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PUSH and POP </a:t>
            </a:r>
            <a:r>
              <a:rPr kumimoji="0" lang="en-US" sz="28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instruction </a:t>
            </a:r>
            <a:r>
              <a:rPr kumimoji="0" lang="en-US" sz="28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need operand address field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Bookman Old Style" pitchFamily="18" charset="0"/>
              </a:rPr>
              <a:t>One Address Instructions</a:t>
            </a:r>
            <a:endParaRPr lang="en-US" b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838200"/>
            <a:ext cx="8229600" cy="5486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300" dirty="0" smtClean="0">
                <a:latin typeface="Bookman Old Style" pitchFamily="18" charset="0"/>
              </a:rPr>
              <a:t>Assembly Code for </a:t>
            </a:r>
            <a:r>
              <a:rPr lang="en-US" sz="2300" b="1" i="1" dirty="0" smtClean="0">
                <a:solidFill>
                  <a:srgbClr val="C00000"/>
                </a:solidFill>
                <a:latin typeface="Bookman Old Style" pitchFamily="18" charset="0"/>
              </a:rPr>
              <a:t>Z = (A+B) * (C+D)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300" b="1" i="1" dirty="0" smtClean="0">
                <a:latin typeface="Bookman Old Style" pitchFamily="18" charset="0"/>
              </a:rPr>
              <a:t>Postfix : AB+ CD+ *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3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PUSH A	</a:t>
            </a:r>
            <a:r>
              <a:rPr lang="en-US" sz="2300" dirty="0" smtClean="0">
                <a:latin typeface="Bookman Old Style" pitchFamily="18" charset="0"/>
              </a:rPr>
              <a:t>	</a:t>
            </a:r>
            <a:r>
              <a:rPr kumimoji="0" lang="en-US" sz="23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TOS = A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300" dirty="0" smtClean="0">
                <a:latin typeface="Bookman Old Style" pitchFamily="18" charset="0"/>
              </a:rPr>
              <a:t>PUSH B		TOS = B</a:t>
            </a:r>
            <a:endParaRPr kumimoji="0" lang="en-US" sz="230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300" dirty="0" smtClean="0">
                <a:solidFill>
                  <a:srgbClr val="FF0000"/>
                </a:solidFill>
                <a:latin typeface="Bookman Old Style" pitchFamily="18" charset="0"/>
              </a:rPr>
              <a:t>ADD</a:t>
            </a:r>
            <a:r>
              <a:rPr lang="en-US" sz="2300" dirty="0" smtClean="0">
                <a:latin typeface="Bookman Old Style" pitchFamily="18" charset="0"/>
              </a:rPr>
              <a:t>		TOS = A + B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300" dirty="0" smtClean="0">
                <a:latin typeface="Bookman Old Style" pitchFamily="18" charset="0"/>
              </a:rPr>
              <a:t>PUSH C		TOS = C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300" dirty="0" smtClean="0">
                <a:latin typeface="Bookman Old Style" pitchFamily="18" charset="0"/>
              </a:rPr>
              <a:t>PUSH D		TOS = D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300" dirty="0" smtClean="0">
                <a:solidFill>
                  <a:srgbClr val="FF0000"/>
                </a:solidFill>
                <a:latin typeface="Bookman Old Style" pitchFamily="18" charset="0"/>
              </a:rPr>
              <a:t>ADD</a:t>
            </a:r>
            <a:r>
              <a:rPr lang="en-US" sz="2300" dirty="0" smtClean="0">
                <a:latin typeface="Bookman Old Style" pitchFamily="18" charset="0"/>
              </a:rPr>
              <a:t>		TOS = C+D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300" dirty="0" smtClean="0">
                <a:solidFill>
                  <a:srgbClr val="FF0000"/>
                </a:solidFill>
                <a:latin typeface="Bookman Old Style" pitchFamily="18" charset="0"/>
              </a:rPr>
              <a:t>MUL</a:t>
            </a:r>
            <a:r>
              <a:rPr lang="en-US" sz="2300" dirty="0" smtClean="0">
                <a:latin typeface="Bookman Old Style" pitchFamily="18" charset="0"/>
              </a:rPr>
              <a:t>		TOS = (A+B) * (C+D)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300" dirty="0" smtClean="0">
                <a:latin typeface="Bookman Old Style" pitchFamily="18" charset="0"/>
              </a:rPr>
              <a:t>POP Z		M[Z] = TOS</a:t>
            </a:r>
            <a:endParaRPr kumimoji="0" lang="en-US" sz="23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5638800"/>
          </a:xfrm>
        </p:spPr>
        <p:txBody>
          <a:bodyPr>
            <a:normAutofit/>
          </a:bodyPr>
          <a:lstStyle/>
          <a:p>
            <a:r>
              <a:rPr lang="en-US" sz="9800" b="1" dirty="0" smtClean="0">
                <a:solidFill>
                  <a:srgbClr val="C00000"/>
                </a:solidFill>
                <a:latin typeface="Monotype Corsiva" pitchFamily="66" charset="0"/>
              </a:rPr>
              <a:t>Thank You</a:t>
            </a:r>
            <a:endParaRPr lang="en-US" sz="98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Bookman Old Style" pitchFamily="18" charset="0"/>
              </a:rPr>
              <a:t>Introduction</a:t>
            </a:r>
            <a:endParaRPr lang="en-US" b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Bookman Old Style" pitchFamily="18" charset="0"/>
              </a:rPr>
              <a:t>Computer Program is a </a:t>
            </a:r>
            <a:r>
              <a:rPr lang="en-US" sz="2800" b="1" i="1" dirty="0" smtClean="0">
                <a:solidFill>
                  <a:srgbClr val="C00000"/>
                </a:solidFill>
                <a:latin typeface="Bookman Old Style" pitchFamily="18" charset="0"/>
              </a:rPr>
              <a:t>set of instruction to solve a task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Bookman Old Style" pitchFamily="18" charset="0"/>
              </a:rPr>
              <a:t>Control Unit (CU) interpret the instruction code and send signal to ALU, Memory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Bookman Old Style" pitchFamily="18" charset="0"/>
              </a:rPr>
              <a:t>Instruction Format </a:t>
            </a:r>
            <a:r>
              <a:rPr lang="en-US" sz="2800" b="1" i="1" dirty="0" smtClean="0">
                <a:solidFill>
                  <a:srgbClr val="C00000"/>
                </a:solidFill>
                <a:latin typeface="Bookman Old Style" pitchFamily="18" charset="0"/>
              </a:rPr>
              <a:t>define the layout of the bits of an instruction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Bookman Old Style" pitchFamily="18" charset="0"/>
              </a:rPr>
              <a:t>Computer has </a:t>
            </a:r>
            <a:r>
              <a:rPr lang="en-US" sz="2800" b="1" i="1" dirty="0" smtClean="0">
                <a:solidFill>
                  <a:srgbClr val="C00000"/>
                </a:solidFill>
                <a:latin typeface="Bookman Old Style" pitchFamily="18" charset="0"/>
              </a:rPr>
              <a:t>variety of instruction code format</a:t>
            </a:r>
          </a:p>
          <a:p>
            <a:pPr>
              <a:lnSpc>
                <a:spcPct val="150000"/>
              </a:lnSpc>
            </a:pPr>
            <a:endParaRPr lang="en-US" sz="28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Bookman Old Style" pitchFamily="18" charset="0"/>
              </a:rPr>
              <a:t>Instruction Fields</a:t>
            </a:r>
            <a:endParaRPr lang="en-US" b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990600"/>
          <a:ext cx="6858000" cy="42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0800"/>
                <a:gridCol w="1798320"/>
                <a:gridCol w="24688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ookman Old Style" pitchFamily="18" charset="0"/>
                        </a:rPr>
                        <a:t>Operation Field</a:t>
                      </a:r>
                      <a:endParaRPr lang="en-US" sz="2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ookman Old Style" pitchFamily="18" charset="0"/>
                        </a:rPr>
                        <a:t>Mode</a:t>
                      </a:r>
                      <a:endParaRPr lang="en-US" sz="2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ookman Old Style" pitchFamily="18" charset="0"/>
                        </a:rPr>
                        <a:t>Address</a:t>
                      </a:r>
                      <a:endParaRPr lang="en-US" sz="2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Operation Field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: </a:t>
            </a:r>
            <a:r>
              <a:rPr kumimoji="0" lang="en-US" sz="28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Specifies</a:t>
            </a:r>
            <a:r>
              <a:rPr kumimoji="0" lang="en-US" sz="28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the operation to be performed (ADD, STORE, MUL etc…)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b="1" i="1" baseline="0" dirty="0" smtClean="0">
                <a:solidFill>
                  <a:srgbClr val="C00000"/>
                </a:solidFill>
                <a:latin typeface="Bookman Old Style" pitchFamily="18" charset="0"/>
              </a:rPr>
              <a:t>Address Field</a:t>
            </a:r>
            <a:r>
              <a:rPr lang="en-US" sz="2800" b="1" i="1" baseline="0" dirty="0" smtClean="0">
                <a:latin typeface="Bookman Old Style" pitchFamily="18" charset="0"/>
              </a:rPr>
              <a:t>:</a:t>
            </a:r>
            <a:r>
              <a:rPr lang="en-US" sz="2800" baseline="0" dirty="0" smtClean="0">
                <a:latin typeface="Bookman Old Style" pitchFamily="18" charset="0"/>
              </a:rPr>
              <a:t> Contain the location of operands Register/ Memory.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Mode</a:t>
            </a:r>
            <a:r>
              <a:rPr kumimoji="0" lang="en-US" sz="28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: </a:t>
            </a:r>
            <a:r>
              <a:rPr kumimoji="0" lang="en-US" sz="280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</a:t>
            </a:r>
            <a:r>
              <a:rPr kumimoji="0" lang="en-US" sz="28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Specified how operand is access from memory (Address Mode)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Bookman Old Style" pitchFamily="18" charset="0"/>
              </a:rPr>
              <a:t>Instruction Format</a:t>
            </a:r>
            <a:endParaRPr lang="en-US" b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C00000"/>
                </a:solidFill>
                <a:latin typeface="Bookman Old Style" pitchFamily="18" charset="0"/>
              </a:rPr>
              <a:t>Four Types of Instruction formats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Three Address Instructions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Two Address Instructions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One Address Instructions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Bookman Old Style" pitchFamily="18" charset="0"/>
              </a:rPr>
              <a:t>Zero Address Instructions</a:t>
            </a:r>
          </a:p>
          <a:p>
            <a:pPr lvl="1">
              <a:lnSpc>
                <a:spcPct val="150000"/>
              </a:lnSpc>
            </a:pPr>
            <a:endParaRPr lang="en-US" sz="2400" dirty="0" smtClean="0">
              <a:latin typeface="Bookman Old Style" pitchFamily="18" charset="0"/>
            </a:endParaRPr>
          </a:p>
          <a:p>
            <a:pPr lvl="1">
              <a:lnSpc>
                <a:spcPct val="150000"/>
              </a:lnSpc>
              <a:buNone/>
            </a:pPr>
            <a:endParaRPr lang="en-US" sz="2400" dirty="0" smtClean="0">
              <a:latin typeface="Bookman Old Style" pitchFamily="18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Bookman Old Style" pitchFamily="18" charset="0"/>
              </a:rPr>
              <a:t>Three Address Instructions</a:t>
            </a:r>
            <a:endParaRPr lang="en-US" b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990600"/>
          <a:ext cx="6858002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  <a:gridCol w="1600200"/>
                <a:gridCol w="1264962"/>
                <a:gridCol w="1360569"/>
                <a:gridCol w="14892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ookman Old Style" pitchFamily="18" charset="0"/>
                        </a:rPr>
                        <a:t>OP</a:t>
                      </a:r>
                      <a:r>
                        <a:rPr lang="en-US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ookman Old Style" pitchFamily="18" charset="0"/>
                        </a:rPr>
                        <a:t> code</a:t>
                      </a:r>
                      <a:endParaRPr lang="en-US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ookman Old Style" pitchFamily="18" charset="0"/>
                        </a:rPr>
                        <a:t>Destination Address</a:t>
                      </a:r>
                      <a:endParaRPr lang="en-US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ookman Old Style" pitchFamily="18" charset="0"/>
                        </a:rPr>
                        <a:t>Source Address</a:t>
                      </a:r>
                      <a:endParaRPr lang="en-US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ookman Old Style" pitchFamily="18" charset="0"/>
                        </a:rPr>
                        <a:t>Source Address</a:t>
                      </a:r>
                      <a:endParaRPr lang="en-US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Bookman Old Style" pitchFamily="18" charset="0"/>
                        </a:rPr>
                        <a:t>Mode</a:t>
                      </a:r>
                      <a:endParaRPr lang="en-US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It contain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3 Address</a:t>
            </a:r>
            <a:endParaRPr lang="en-US" sz="2800" b="1" i="1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Destination</a:t>
            </a:r>
            <a:r>
              <a:rPr kumimoji="0" lang="en-US" sz="28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</a:t>
            </a:r>
            <a:r>
              <a:rPr kumimoji="0" lang="en-US" sz="28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address for Result,</a:t>
            </a:r>
            <a:r>
              <a:rPr kumimoji="0" lang="en-US" sz="28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other two address for Operands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b="1" i="1" baseline="0" dirty="0" smtClean="0">
                <a:solidFill>
                  <a:srgbClr val="C00000"/>
                </a:solidFill>
                <a:latin typeface="Bookman Old Style" pitchFamily="18" charset="0"/>
              </a:rPr>
              <a:t>Program</a:t>
            </a:r>
            <a:r>
              <a:rPr lang="en-US" sz="2800" b="1" i="1" dirty="0" smtClean="0">
                <a:solidFill>
                  <a:srgbClr val="C00000"/>
                </a:solidFill>
                <a:latin typeface="Bookman Old Style" pitchFamily="18" charset="0"/>
              </a:rPr>
              <a:t> size is small </a:t>
            </a:r>
            <a:r>
              <a:rPr lang="en-US" sz="2800" dirty="0" smtClean="0">
                <a:latin typeface="Bookman Old Style" pitchFamily="18" charset="0"/>
              </a:rPr>
              <a:t>because here Instruction size is large</a:t>
            </a:r>
            <a:endParaRPr kumimoji="0" lang="en-US" sz="28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Bookman Old Style" pitchFamily="18" charset="0"/>
              </a:rPr>
              <a:t>Three Address Instructions</a:t>
            </a:r>
            <a:endParaRPr lang="en-US" b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990600"/>
            <a:ext cx="8229600" cy="513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Bookman Old Style" pitchFamily="18" charset="0"/>
              </a:rPr>
              <a:t>Assembly Code for </a:t>
            </a:r>
            <a:r>
              <a:rPr lang="en-US" sz="2800" b="1" i="1" dirty="0" smtClean="0">
                <a:latin typeface="Bookman Old Style" pitchFamily="18" charset="0"/>
              </a:rPr>
              <a:t>Z = (A+B) * (C+D)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ADD R1, A, B		R1 = M[A] + M[B]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Bookman Old Style" pitchFamily="18" charset="0"/>
              </a:rPr>
              <a:t>ADD R2, C, D	R2 = M[C] + M[D]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Bookman Old Style" pitchFamily="18" charset="0"/>
              </a:rPr>
              <a:t>MUL Z, R1, R2	M[Z] = R1 * R2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Bookman Old Style" pitchFamily="18" charset="0"/>
              </a:rPr>
              <a:t>Two Address Instructions</a:t>
            </a:r>
            <a:endParaRPr lang="en-US" b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990600"/>
          <a:ext cx="5497433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  <a:gridCol w="1600200"/>
                <a:gridCol w="1264962"/>
                <a:gridCol w="14892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OP</a:t>
                      </a:r>
                      <a:r>
                        <a:rPr lang="en-US" b="1" baseline="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 code</a:t>
                      </a:r>
                      <a:endParaRPr lang="en-US" b="1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Destination Address</a:t>
                      </a:r>
                      <a:endParaRPr lang="en-US" b="1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Source Address</a:t>
                      </a:r>
                      <a:endParaRPr lang="en-US" b="1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Mode</a:t>
                      </a:r>
                      <a:endParaRPr lang="en-US" b="1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Most commonly</a:t>
            </a:r>
            <a:r>
              <a:rPr kumimoji="0" lang="en-US" sz="28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</a:t>
            </a:r>
            <a:r>
              <a:rPr kumimoji="0" lang="en-US" sz="28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used in Commercial computers</a:t>
            </a:r>
            <a:endParaRPr lang="en-US" sz="2800" b="1" i="1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Two Address fields are used.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Destination</a:t>
            </a:r>
            <a:r>
              <a:rPr kumimoji="0" lang="en-US" sz="28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</a:t>
            </a:r>
            <a:r>
              <a:rPr kumimoji="0" lang="en-US" sz="28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address for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Result and also act</a:t>
            </a:r>
            <a:r>
              <a:rPr kumimoji="0" lang="en-US" sz="28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as source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One source address for Operands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Bookman Old Style" pitchFamily="18" charset="0"/>
              </a:rPr>
              <a:t>Two Address Instructions</a:t>
            </a:r>
            <a:endParaRPr lang="en-US" b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990600"/>
            <a:ext cx="8229600" cy="513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Bookman Old Style" pitchFamily="18" charset="0"/>
              </a:rPr>
              <a:t>Assembly Code for </a:t>
            </a:r>
            <a:r>
              <a:rPr lang="en-US" sz="2800" b="1" i="1" dirty="0" smtClean="0">
                <a:solidFill>
                  <a:srgbClr val="C00000"/>
                </a:solidFill>
                <a:latin typeface="Bookman Old Style" pitchFamily="18" charset="0"/>
              </a:rPr>
              <a:t>Z = (A+B) * (C+D)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MOV R1, A		R1 = M[A]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latin typeface="Bookman Old Style" pitchFamily="18" charset="0"/>
              </a:rPr>
              <a:t>ADD R1,B		R1 = R1 + M[B]</a:t>
            </a:r>
            <a:endParaRPr kumimoji="0" lang="en-US" sz="280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Bookman Old Style" pitchFamily="18" charset="0"/>
              </a:rPr>
              <a:t>MOV R2, C		R2 = M[C]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Bookman Old Style" pitchFamily="18" charset="0"/>
              </a:rPr>
              <a:t>ADD R2, D		R2 = R2 + M[D]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Bookman Old Style" pitchFamily="18" charset="0"/>
              </a:rPr>
              <a:t>MUL R1, R2		R1 = R1 * R2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Bookman Old Style" pitchFamily="18" charset="0"/>
              </a:rPr>
              <a:t>MOV Z, R1		M[Z] = R1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Bookman Old Style" pitchFamily="18" charset="0"/>
              </a:rPr>
              <a:t>One Address Instructions</a:t>
            </a:r>
            <a:endParaRPr lang="en-US" b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990600"/>
          <a:ext cx="7010400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45"/>
                <a:gridCol w="2275432"/>
                <a:gridCol w="26789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OP</a:t>
                      </a:r>
                      <a:r>
                        <a:rPr lang="en-US" b="1" baseline="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 code</a:t>
                      </a:r>
                      <a:endParaRPr lang="en-US" b="1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Source/ Operand Address</a:t>
                      </a:r>
                      <a:endParaRPr lang="en-US" b="1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Mode</a:t>
                      </a:r>
                      <a:endParaRPr lang="en-US" b="1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Accumulator (AC) register </a:t>
            </a:r>
            <a:r>
              <a:rPr kumimoji="0" lang="en-US" sz="28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used for data manipulation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latin typeface="Bookman Old Style" pitchFamily="18" charset="0"/>
              </a:rPr>
              <a:t>So one operand in AC register and second in Memory / Register.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CPU is know one operand is store in AC register </a:t>
            </a:r>
            <a:r>
              <a:rPr lang="en-US" sz="2800" dirty="0" smtClean="0">
                <a:latin typeface="Bookman Old Style" pitchFamily="18" charset="0"/>
              </a:rPr>
              <a:t>S</a:t>
            </a:r>
            <a:r>
              <a:rPr kumimoji="0" lang="en-US" sz="28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o </a:t>
            </a:r>
            <a:r>
              <a:rPr kumimoji="0" lang="en-US" sz="28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no need to mention it</a:t>
            </a:r>
            <a:r>
              <a:rPr kumimoji="0" lang="en-US" sz="28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353</Words>
  <Application>Microsoft Office PowerPoint</Application>
  <PresentationFormat>On-screen Show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Instruction Format</vt:lpstr>
      <vt:lpstr>Introduction</vt:lpstr>
      <vt:lpstr>Instruction Fields</vt:lpstr>
      <vt:lpstr>Instruction Format</vt:lpstr>
      <vt:lpstr>Three Address Instructions</vt:lpstr>
      <vt:lpstr>Three Address Instructions</vt:lpstr>
      <vt:lpstr>Two Address Instructions</vt:lpstr>
      <vt:lpstr>Two Address Instructions</vt:lpstr>
      <vt:lpstr>One Address Instructions</vt:lpstr>
      <vt:lpstr>One Address Instructions</vt:lpstr>
      <vt:lpstr>Zero Address Instructions</vt:lpstr>
      <vt:lpstr>One Address Instructions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CPU Register</dc:title>
  <dc:creator>admin</dc:creator>
  <cp:lastModifiedBy>admin</cp:lastModifiedBy>
  <cp:revision>52</cp:revision>
  <dcterms:created xsi:type="dcterms:W3CDTF">2020-04-29T03:41:46Z</dcterms:created>
  <dcterms:modified xsi:type="dcterms:W3CDTF">2020-05-03T06:08:09Z</dcterms:modified>
</cp:coreProperties>
</file>