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7" r:id="rId19"/>
    <p:sldId id="278" r:id="rId20"/>
    <p:sldId id="279" r:id="rId21"/>
    <p:sldId id="282" r:id="rId22"/>
    <p:sldId id="281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714" autoAdjust="0"/>
  </p:normalViewPr>
  <p:slideViewPr>
    <p:cSldViewPr>
      <p:cViewPr varScale="1">
        <p:scale>
          <a:sx n="69" d="100"/>
          <a:sy n="69" d="100"/>
        </p:scale>
        <p:origin x="-5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DE9-E161-4687-9ED5-3D03065C479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5AD6-531D-4BE4-8CFF-40DEB542F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DE9-E161-4687-9ED5-3D03065C479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5AD6-531D-4BE4-8CFF-40DEB542F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DE9-E161-4687-9ED5-3D03065C479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5AD6-531D-4BE4-8CFF-40DEB542F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DE9-E161-4687-9ED5-3D03065C479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5AD6-531D-4BE4-8CFF-40DEB542F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DE9-E161-4687-9ED5-3D03065C479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5AD6-531D-4BE4-8CFF-40DEB542F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DE9-E161-4687-9ED5-3D03065C479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5AD6-531D-4BE4-8CFF-40DEB542F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DE9-E161-4687-9ED5-3D03065C479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5AD6-531D-4BE4-8CFF-40DEB542F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DE9-E161-4687-9ED5-3D03065C479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5AD6-531D-4BE4-8CFF-40DEB542F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DE9-E161-4687-9ED5-3D03065C479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5AD6-531D-4BE4-8CFF-40DEB542F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DE9-E161-4687-9ED5-3D03065C479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5AD6-531D-4BE4-8CFF-40DEB542F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DE9-E161-4687-9ED5-3D03065C479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5AD6-531D-4BE4-8CFF-40DEB542F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53DE9-E161-4687-9ED5-3D03065C4791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B5AD6-531D-4BE4-8CFF-40DEB542F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Representing </a:t>
            </a:r>
            <a:r>
              <a:rPr lang="en-US" dirty="0"/>
              <a:t>Integer Data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the 3-digit 10’s complement of 247?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Answer:</a:t>
            </a:r>
            <a:r>
              <a:rPr kumimoji="0" 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753	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the 3-digit 10’s complement of 17?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Answer:</a:t>
            </a:r>
            <a:r>
              <a:rPr kumimoji="0" 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983	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777 is a 10’s complement representation of what decimal value?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Answer:</a:t>
            </a:r>
            <a:r>
              <a:rPr kumimoji="0" 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223	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  <a:noFill/>
          <a:ln/>
        </p:spPr>
        <p:txBody>
          <a:bodyPr/>
          <a:lstStyle/>
          <a:p>
            <a:r>
              <a:rPr lang="en-US" sz="3600"/>
              <a:t>Exercises – Complementary Notations</a:t>
            </a: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222250" y="893763"/>
            <a:ext cx="8699500" cy="325437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tIns="0" bIns="0" anchor="ctr">
            <a:spAutoFit/>
          </a:bodyPr>
          <a:lstStyle/>
          <a:p>
            <a:pPr algn="ctr"/>
            <a:r>
              <a:rPr lang="en-US" sz="1800"/>
              <a:t>Answer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/>
              <a:t>Twos Complement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Most common scheme of representing negative numbers in computers</a:t>
            </a:r>
          </a:p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Affords natural arithmetic (no special rules!)</a:t>
            </a:r>
          </a:p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represent a negative number in 2’s complement notation…</a:t>
            </a:r>
          </a:p>
          <a:p>
            <a:pPr marL="1295400" marR="0" lvl="2" indent="-381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Decide upon the number of bits (</a:t>
            </a: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1295400" marR="0" lvl="2" indent="-381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the binary representation of the +ve value in </a:t>
            </a: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-bits</a:t>
            </a:r>
          </a:p>
          <a:p>
            <a:pPr marL="1295400" marR="0" lvl="2" indent="-381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Flip all the bits (change 1’s to 0’s and vice versa)</a:t>
            </a:r>
          </a:p>
          <a:p>
            <a:pPr marL="1295400" marR="0" lvl="2" indent="-381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 1</a:t>
            </a:r>
          </a:p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/>
              <a:t>Twos Complement Example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Represent -5 in binary using 2’s complement notation</a:t>
            </a:r>
          </a:p>
          <a:p>
            <a:pPr marL="1371600" marR="0" lvl="2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Decide on the number of bits</a:t>
            </a:r>
          </a:p>
          <a:p>
            <a:pPr marL="1371600" marR="0" lvl="2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2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the binary representation of the +ve value in 6 bits</a:t>
            </a:r>
          </a:p>
          <a:p>
            <a:pPr marL="1371600" marR="0" lvl="2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2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Flip all the bits</a:t>
            </a:r>
          </a:p>
          <a:p>
            <a:pPr marL="1371600" marR="0" lvl="2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2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 1</a:t>
            </a:r>
          </a:p>
          <a:p>
            <a:pPr marL="1371600" marR="0" lvl="2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2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943600" y="2251075"/>
            <a:ext cx="292258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</a:rPr>
              <a:t>6 (for example)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572000" y="4191000"/>
            <a:ext cx="12795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</a:rPr>
              <a:t>111010</a:t>
            </a:r>
          </a:p>
        </p:txBody>
      </p: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4421188" y="5029200"/>
            <a:ext cx="3351212" cy="1187450"/>
            <a:chOff x="2785" y="3168"/>
            <a:chExt cx="2111" cy="748"/>
          </a:xfrm>
        </p:grpSpPr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2785" y="3168"/>
              <a:ext cx="1103" cy="748"/>
              <a:chOff x="2785" y="3168"/>
              <a:chExt cx="1103" cy="748"/>
            </a:xfrm>
          </p:grpSpPr>
          <p:sp>
            <p:nvSpPr>
              <p:cNvPr id="11" name="Text Box 7"/>
              <p:cNvSpPr txBox="1">
                <a:spLocks noChangeArrowheads="1"/>
              </p:cNvSpPr>
              <p:nvPr/>
            </p:nvSpPr>
            <p:spPr bwMode="auto">
              <a:xfrm>
                <a:off x="2785" y="3168"/>
                <a:ext cx="921" cy="748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ourier New" pitchFamily="49" charset="0"/>
                  </a:rPr>
                  <a:t> 111010</a:t>
                </a:r>
              </a:p>
              <a:p>
                <a:r>
                  <a:rPr lang="en-US" dirty="0">
                    <a:latin typeface="Courier New" pitchFamily="49" charset="0"/>
                  </a:rPr>
                  <a:t>+     1</a:t>
                </a:r>
              </a:p>
              <a:p>
                <a:r>
                  <a:rPr lang="en-US" dirty="0">
                    <a:latin typeface="Courier New" pitchFamily="49" charset="0"/>
                  </a:rPr>
                  <a:t> 111011</a:t>
                </a:r>
              </a:p>
            </p:txBody>
          </p:sp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2880" y="3530"/>
                <a:ext cx="100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0" name="AutoShape 10"/>
            <p:cNvSpPr>
              <a:spLocks noChangeArrowheads="1"/>
            </p:cNvSpPr>
            <p:nvPr/>
          </p:nvSpPr>
          <p:spPr bwMode="auto">
            <a:xfrm>
              <a:off x="4272" y="3264"/>
              <a:ext cx="624" cy="480"/>
            </a:xfrm>
            <a:prstGeom prst="wedgeRoundRectCallout">
              <a:avLst>
                <a:gd name="adj1" fmla="val -100162"/>
                <a:gd name="adj2" fmla="val 25625"/>
                <a:gd name="adj3" fmla="val 16667"/>
              </a:avLst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/>
                <a:t>-5</a:t>
              </a:r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4572000" y="3429000"/>
            <a:ext cx="3200400" cy="838200"/>
            <a:chOff x="2880" y="2160"/>
            <a:chExt cx="2016" cy="528"/>
          </a:xfrm>
        </p:grpSpPr>
        <p:sp>
          <p:nvSpPr>
            <p:cNvPr id="14" name="Text Box 5"/>
            <p:cNvSpPr txBox="1">
              <a:spLocks noChangeArrowheads="1"/>
            </p:cNvSpPr>
            <p:nvPr/>
          </p:nvSpPr>
          <p:spPr bwMode="auto">
            <a:xfrm>
              <a:off x="2880" y="2160"/>
              <a:ext cx="806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Courier New" pitchFamily="49" charset="0"/>
                </a:rPr>
                <a:t>000101</a:t>
              </a:r>
            </a:p>
          </p:txBody>
        </p:sp>
        <p:sp>
          <p:nvSpPr>
            <p:cNvPr id="15" name="AutoShape 12"/>
            <p:cNvSpPr>
              <a:spLocks noChangeArrowheads="1"/>
            </p:cNvSpPr>
            <p:nvPr/>
          </p:nvSpPr>
          <p:spPr bwMode="auto">
            <a:xfrm>
              <a:off x="4272" y="2256"/>
              <a:ext cx="624" cy="432"/>
            </a:xfrm>
            <a:prstGeom prst="wedgeRoundRectCallout">
              <a:avLst>
                <a:gd name="adj1" fmla="val -108653"/>
                <a:gd name="adj2" fmla="val -36111"/>
                <a:gd name="adj3" fmla="val 16667"/>
              </a:avLst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/>
                <a:t>+5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  <p:bldP spid="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/>
              <a:t>Sign Bit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2’s complement notation, the MSB is the sign bit (as with sign-magnitude notation)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 = positive value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= negative value</a:t>
            </a:r>
          </a:p>
        </p:txBody>
      </p: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4495800" y="3962400"/>
            <a:ext cx="3276600" cy="1600200"/>
            <a:chOff x="3312" y="2496"/>
            <a:chExt cx="2064" cy="1008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312" y="2496"/>
              <a:ext cx="2064" cy="23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Courier New" pitchFamily="49" charset="0"/>
                </a:rPr>
                <a:t>-5:  </a:t>
              </a:r>
              <a:r>
                <a:rPr lang="en-US" dirty="0" smtClean="0">
                  <a:latin typeface="Courier New" pitchFamily="49" charset="0"/>
                </a:rPr>
                <a:t>	 1 </a:t>
              </a:r>
              <a:r>
                <a:rPr lang="en-US" dirty="0">
                  <a:latin typeface="Courier New" pitchFamily="49" charset="0"/>
                </a:rPr>
                <a:t>1 1 0 1 1</a:t>
              </a: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3888" y="2784"/>
              <a:ext cx="240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>
              <a:off x="3600" y="3072"/>
              <a:ext cx="528" cy="432"/>
            </a:xfrm>
            <a:prstGeom prst="wedgeRoundRectCallout">
              <a:avLst>
                <a:gd name="adj1" fmla="val 23866"/>
                <a:gd name="adj2" fmla="val -101620"/>
                <a:gd name="adj3" fmla="val 16667"/>
              </a:avLst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/>
                <a:t>-ve</a:t>
              </a:r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4176" y="2784"/>
              <a:ext cx="1056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1" name="Group 14"/>
          <p:cNvGrpSpPr>
            <a:grpSpLocks/>
          </p:cNvGrpSpPr>
          <p:nvPr/>
        </p:nvGrpSpPr>
        <p:grpSpPr bwMode="auto">
          <a:xfrm>
            <a:off x="685800" y="3962400"/>
            <a:ext cx="3276600" cy="1600200"/>
            <a:chOff x="768" y="2496"/>
            <a:chExt cx="2064" cy="1008"/>
          </a:xfrm>
        </p:grpSpPr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768" y="2496"/>
              <a:ext cx="2064" cy="23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Courier New" pitchFamily="49" charset="0"/>
                </a:rPr>
                <a:t>+5:  </a:t>
              </a:r>
              <a:r>
                <a:rPr lang="en-US" dirty="0" smtClean="0">
                  <a:latin typeface="Courier New" pitchFamily="49" charset="0"/>
                </a:rPr>
                <a:t>	 0 0 </a:t>
              </a:r>
              <a:r>
                <a:rPr lang="en-US" dirty="0">
                  <a:latin typeface="Courier New" pitchFamily="49" charset="0"/>
                </a:rPr>
                <a:t>0 1 0 1</a:t>
              </a:r>
            </a:p>
          </p:txBody>
        </p:sp>
        <p:sp>
          <p:nvSpPr>
            <p:cNvPr id="13" name="Line 6"/>
            <p:cNvSpPr>
              <a:spLocks noChangeShapeType="1"/>
            </p:cNvSpPr>
            <p:nvPr/>
          </p:nvSpPr>
          <p:spPr bwMode="auto">
            <a:xfrm>
              <a:off x="1344" y="2784"/>
              <a:ext cx="240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AutoShape 8"/>
            <p:cNvSpPr>
              <a:spLocks noChangeArrowheads="1"/>
            </p:cNvSpPr>
            <p:nvPr/>
          </p:nvSpPr>
          <p:spPr bwMode="auto">
            <a:xfrm>
              <a:off x="1056" y="3072"/>
              <a:ext cx="528" cy="432"/>
            </a:xfrm>
            <a:prstGeom prst="wedgeRoundRectCallout">
              <a:avLst>
                <a:gd name="adj1" fmla="val 23866"/>
                <a:gd name="adj2" fmla="val -101620"/>
                <a:gd name="adj3" fmla="val 16667"/>
              </a:avLst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/>
                <a:t>+ve</a:t>
              </a:r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>
              <a:off x="1632" y="2784"/>
              <a:ext cx="1056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1920" y="3072"/>
              <a:ext cx="480" cy="432"/>
            </a:xfrm>
            <a:prstGeom prst="wedgeRoundRectCallout">
              <a:avLst>
                <a:gd name="adj1" fmla="val -23750"/>
                <a:gd name="adj2" fmla="val -103009"/>
                <a:gd name="adj3" fmla="val 16667"/>
              </a:avLst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/>
                <a:t>5</a:t>
              </a:r>
            </a:p>
          </p:txBody>
        </p:sp>
      </p:grpSp>
      <p:sp>
        <p:nvSpPr>
          <p:cNvPr id="17" name="AutoShape 13"/>
          <p:cNvSpPr>
            <a:spLocks noChangeArrowheads="1"/>
          </p:cNvSpPr>
          <p:nvPr/>
        </p:nvSpPr>
        <p:spPr bwMode="auto">
          <a:xfrm>
            <a:off x="5943600" y="4838700"/>
            <a:ext cx="2819400" cy="685800"/>
          </a:xfrm>
          <a:prstGeom prst="wedgeRoundRectCallout">
            <a:avLst>
              <a:gd name="adj1" fmla="val -30912"/>
              <a:gd name="adj2" fmla="val -98148"/>
              <a:gd name="adj3" fmla="val 16667"/>
            </a:avLst>
          </a:prstGeom>
          <a:solidFill>
            <a:srgbClr val="FFCC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/>
              <a:t>? (previous slide)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/>
              <a:t>“Complementary” Notation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Conversions between positive and negative numbers are easy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binary (base 2)…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971800" y="4225925"/>
            <a:ext cx="700088" cy="517525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+ve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5048250" y="4260850"/>
            <a:ext cx="627063" cy="517525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-ve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3932238" y="3387725"/>
            <a:ext cx="896937" cy="517525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2’s C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856038" y="5045075"/>
            <a:ext cx="896937" cy="517525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2’s C</a:t>
            </a:r>
          </a:p>
        </p:txBody>
      </p:sp>
      <p:sp>
        <p:nvSpPr>
          <p:cNvPr id="10" name="AutoShape 14"/>
          <p:cNvSpPr>
            <a:spLocks noChangeArrowheads="1"/>
          </p:cNvSpPr>
          <p:nvPr/>
        </p:nvSpPr>
        <p:spPr bwMode="auto">
          <a:xfrm>
            <a:off x="3200400" y="3463925"/>
            <a:ext cx="715963" cy="7620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AutoShape 15"/>
          <p:cNvSpPr>
            <a:spLocks noChangeArrowheads="1"/>
          </p:cNvSpPr>
          <p:nvPr/>
        </p:nvSpPr>
        <p:spPr bwMode="auto">
          <a:xfrm rot="5400000">
            <a:off x="4852193" y="3517107"/>
            <a:ext cx="715963" cy="7620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AutoShape 16"/>
          <p:cNvSpPr>
            <a:spLocks noChangeArrowheads="1"/>
          </p:cNvSpPr>
          <p:nvPr/>
        </p:nvSpPr>
        <p:spPr bwMode="auto">
          <a:xfrm rot="10800000">
            <a:off x="4770438" y="4778375"/>
            <a:ext cx="715962" cy="7620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AutoShape 17"/>
          <p:cNvSpPr>
            <a:spLocks noChangeArrowheads="1"/>
          </p:cNvSpPr>
          <p:nvPr/>
        </p:nvSpPr>
        <p:spPr bwMode="auto">
          <a:xfrm rot="16200000">
            <a:off x="3118644" y="4725194"/>
            <a:ext cx="715962" cy="7620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2360613" y="1149350"/>
            <a:ext cx="915987" cy="4557713"/>
            <a:chOff x="1055" y="720"/>
            <a:chExt cx="577" cy="2871"/>
          </a:xfrm>
        </p:grpSpPr>
        <p:sp>
          <p:nvSpPr>
            <p:cNvPr id="6" name="AutoShape 11"/>
            <p:cNvSpPr>
              <a:spLocks noChangeArrowheads="1"/>
            </p:cNvSpPr>
            <p:nvPr/>
          </p:nvSpPr>
          <p:spPr bwMode="auto">
            <a:xfrm>
              <a:off x="1271" y="1051"/>
              <a:ext cx="144" cy="149"/>
            </a:xfrm>
            <a:prstGeom prst="downArrow">
              <a:avLst>
                <a:gd name="adj1" fmla="val 50000"/>
                <a:gd name="adj2" fmla="val 25868"/>
              </a:avLst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" name="AutoShape 22"/>
            <p:cNvSpPr>
              <a:spLocks noChangeArrowheads="1"/>
            </p:cNvSpPr>
            <p:nvPr/>
          </p:nvSpPr>
          <p:spPr bwMode="auto">
            <a:xfrm>
              <a:off x="1055" y="720"/>
              <a:ext cx="576" cy="331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+5</a:t>
              </a:r>
            </a:p>
          </p:txBody>
        </p:sp>
        <p:sp>
          <p:nvSpPr>
            <p:cNvPr id="8" name="AutoShape 24"/>
            <p:cNvSpPr>
              <a:spLocks noChangeArrowheads="1"/>
            </p:cNvSpPr>
            <p:nvPr/>
          </p:nvSpPr>
          <p:spPr bwMode="auto">
            <a:xfrm>
              <a:off x="1055" y="1206"/>
              <a:ext cx="576" cy="576"/>
            </a:xfrm>
            <a:prstGeom prst="roundRect">
              <a:avLst>
                <a:gd name="adj" fmla="val 16667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2’s C</a:t>
              </a:r>
            </a:p>
          </p:txBody>
        </p:sp>
        <p:sp>
          <p:nvSpPr>
            <p:cNvPr id="9" name="AutoShape 26"/>
            <p:cNvSpPr>
              <a:spLocks noChangeArrowheads="1"/>
            </p:cNvSpPr>
            <p:nvPr/>
          </p:nvSpPr>
          <p:spPr bwMode="auto">
            <a:xfrm>
              <a:off x="1055" y="1940"/>
              <a:ext cx="576" cy="331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-5</a:t>
              </a:r>
            </a:p>
          </p:txBody>
        </p:sp>
        <p:sp>
          <p:nvSpPr>
            <p:cNvPr id="10" name="AutoShape 28"/>
            <p:cNvSpPr>
              <a:spLocks noChangeArrowheads="1"/>
            </p:cNvSpPr>
            <p:nvPr/>
          </p:nvSpPr>
          <p:spPr bwMode="auto">
            <a:xfrm>
              <a:off x="1055" y="2432"/>
              <a:ext cx="576" cy="576"/>
            </a:xfrm>
            <a:prstGeom prst="roundRect">
              <a:avLst>
                <a:gd name="adj" fmla="val 16667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2’s C</a:t>
              </a:r>
            </a:p>
          </p:txBody>
        </p:sp>
        <p:sp>
          <p:nvSpPr>
            <p:cNvPr id="11" name="AutoShape 29"/>
            <p:cNvSpPr>
              <a:spLocks noChangeArrowheads="1"/>
            </p:cNvSpPr>
            <p:nvPr/>
          </p:nvSpPr>
          <p:spPr bwMode="auto">
            <a:xfrm>
              <a:off x="1056" y="3260"/>
              <a:ext cx="576" cy="331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+5</a:t>
              </a:r>
            </a:p>
          </p:txBody>
        </p:sp>
        <p:sp>
          <p:nvSpPr>
            <p:cNvPr id="12" name="AutoShape 30"/>
            <p:cNvSpPr>
              <a:spLocks noChangeArrowheads="1"/>
            </p:cNvSpPr>
            <p:nvPr/>
          </p:nvSpPr>
          <p:spPr bwMode="auto">
            <a:xfrm>
              <a:off x="1247" y="3008"/>
              <a:ext cx="192" cy="240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AutoShape 31"/>
            <p:cNvSpPr>
              <a:spLocks noChangeArrowheads="1"/>
            </p:cNvSpPr>
            <p:nvPr/>
          </p:nvSpPr>
          <p:spPr bwMode="auto">
            <a:xfrm>
              <a:off x="1271" y="1782"/>
              <a:ext cx="144" cy="149"/>
            </a:xfrm>
            <a:prstGeom prst="downArrow">
              <a:avLst>
                <a:gd name="adj1" fmla="val 50000"/>
                <a:gd name="adj2" fmla="val 25868"/>
              </a:avLst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AutoShape 32"/>
            <p:cNvSpPr>
              <a:spLocks noChangeArrowheads="1"/>
            </p:cNvSpPr>
            <p:nvPr/>
          </p:nvSpPr>
          <p:spPr bwMode="auto">
            <a:xfrm>
              <a:off x="1271" y="2272"/>
              <a:ext cx="144" cy="149"/>
            </a:xfrm>
            <a:prstGeom prst="downArrow">
              <a:avLst>
                <a:gd name="adj1" fmla="val 50000"/>
                <a:gd name="adj2" fmla="val 25868"/>
              </a:avLst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5" name="Group 48"/>
          <p:cNvGrpSpPr>
            <a:grpSpLocks/>
          </p:cNvGrpSpPr>
          <p:nvPr/>
        </p:nvGrpSpPr>
        <p:grpSpPr bwMode="auto">
          <a:xfrm>
            <a:off x="5181600" y="1150938"/>
            <a:ext cx="2438400" cy="4557712"/>
            <a:chOff x="2592" y="725"/>
            <a:chExt cx="1536" cy="2871"/>
          </a:xfrm>
        </p:grpSpPr>
        <p:sp>
          <p:nvSpPr>
            <p:cNvPr id="16" name="AutoShape 33"/>
            <p:cNvSpPr>
              <a:spLocks noChangeArrowheads="1"/>
            </p:cNvSpPr>
            <p:nvPr/>
          </p:nvSpPr>
          <p:spPr bwMode="auto">
            <a:xfrm>
              <a:off x="3288" y="1056"/>
              <a:ext cx="144" cy="149"/>
            </a:xfrm>
            <a:prstGeom prst="downArrow">
              <a:avLst>
                <a:gd name="adj1" fmla="val 50000"/>
                <a:gd name="adj2" fmla="val 25868"/>
              </a:avLst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" name="AutoShape 34"/>
            <p:cNvSpPr>
              <a:spLocks noChangeArrowheads="1"/>
            </p:cNvSpPr>
            <p:nvPr/>
          </p:nvSpPr>
          <p:spPr bwMode="auto">
            <a:xfrm>
              <a:off x="2592" y="725"/>
              <a:ext cx="1536" cy="331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 0 0 0 1 0 1</a:t>
              </a:r>
            </a:p>
          </p:txBody>
        </p:sp>
        <p:sp>
          <p:nvSpPr>
            <p:cNvPr id="18" name="AutoShape 35"/>
            <p:cNvSpPr>
              <a:spLocks noChangeArrowheads="1"/>
            </p:cNvSpPr>
            <p:nvPr/>
          </p:nvSpPr>
          <p:spPr bwMode="auto">
            <a:xfrm>
              <a:off x="2592" y="1211"/>
              <a:ext cx="1536" cy="576"/>
            </a:xfrm>
            <a:prstGeom prst="roundRect">
              <a:avLst>
                <a:gd name="adj" fmla="val 16667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ourier New" pitchFamily="49" charset="0"/>
                </a:rPr>
                <a:t> 1 1 1 0 1 0</a:t>
              </a:r>
              <a:br>
                <a:rPr lang="en-US" dirty="0">
                  <a:latin typeface="Courier New" pitchFamily="49" charset="0"/>
                </a:rPr>
              </a:br>
              <a:r>
                <a:rPr lang="en-US" dirty="0">
                  <a:latin typeface="Courier New" pitchFamily="49" charset="0"/>
                </a:rPr>
                <a:t>+          1</a:t>
              </a:r>
            </a:p>
          </p:txBody>
        </p:sp>
        <p:sp>
          <p:nvSpPr>
            <p:cNvPr id="19" name="AutoShape 36"/>
            <p:cNvSpPr>
              <a:spLocks noChangeArrowheads="1"/>
            </p:cNvSpPr>
            <p:nvPr/>
          </p:nvSpPr>
          <p:spPr bwMode="auto">
            <a:xfrm>
              <a:off x="2592" y="1945"/>
              <a:ext cx="1536" cy="331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 1 1 1 0 1 1</a:t>
              </a:r>
            </a:p>
          </p:txBody>
        </p:sp>
        <p:sp>
          <p:nvSpPr>
            <p:cNvPr id="20" name="AutoShape 37"/>
            <p:cNvSpPr>
              <a:spLocks noChangeArrowheads="1"/>
            </p:cNvSpPr>
            <p:nvPr/>
          </p:nvSpPr>
          <p:spPr bwMode="auto">
            <a:xfrm>
              <a:off x="2592" y="2437"/>
              <a:ext cx="1536" cy="576"/>
            </a:xfrm>
            <a:prstGeom prst="roundRect">
              <a:avLst>
                <a:gd name="adj" fmla="val 16667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 0 0 0 1 0 0</a:t>
              </a:r>
              <a:br>
                <a:rPr lang="en-US">
                  <a:latin typeface="Courier New" pitchFamily="49" charset="0"/>
                </a:rPr>
              </a:br>
              <a:r>
                <a:rPr lang="en-US">
                  <a:latin typeface="Courier New" pitchFamily="49" charset="0"/>
                </a:rPr>
                <a:t>+          1</a:t>
              </a:r>
            </a:p>
          </p:txBody>
        </p:sp>
        <p:sp>
          <p:nvSpPr>
            <p:cNvPr id="21" name="AutoShape 38"/>
            <p:cNvSpPr>
              <a:spLocks noChangeArrowheads="1"/>
            </p:cNvSpPr>
            <p:nvPr/>
          </p:nvSpPr>
          <p:spPr bwMode="auto">
            <a:xfrm>
              <a:off x="2593" y="3265"/>
              <a:ext cx="1535" cy="331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 0 0 0 1 0 1</a:t>
              </a:r>
            </a:p>
          </p:txBody>
        </p:sp>
        <p:sp>
          <p:nvSpPr>
            <p:cNvPr id="22" name="AutoShape 39"/>
            <p:cNvSpPr>
              <a:spLocks noChangeArrowheads="1"/>
            </p:cNvSpPr>
            <p:nvPr/>
          </p:nvSpPr>
          <p:spPr bwMode="auto">
            <a:xfrm>
              <a:off x="3264" y="3013"/>
              <a:ext cx="192" cy="240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" name="AutoShape 40"/>
            <p:cNvSpPr>
              <a:spLocks noChangeArrowheads="1"/>
            </p:cNvSpPr>
            <p:nvPr/>
          </p:nvSpPr>
          <p:spPr bwMode="auto">
            <a:xfrm>
              <a:off x="3288" y="1787"/>
              <a:ext cx="144" cy="149"/>
            </a:xfrm>
            <a:prstGeom prst="downArrow">
              <a:avLst>
                <a:gd name="adj1" fmla="val 50000"/>
                <a:gd name="adj2" fmla="val 25868"/>
              </a:avLst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" name="AutoShape 41"/>
            <p:cNvSpPr>
              <a:spLocks noChangeArrowheads="1"/>
            </p:cNvSpPr>
            <p:nvPr/>
          </p:nvSpPr>
          <p:spPr bwMode="auto">
            <a:xfrm>
              <a:off x="3288" y="2277"/>
              <a:ext cx="144" cy="149"/>
            </a:xfrm>
            <a:prstGeom prst="downArrow">
              <a:avLst>
                <a:gd name="adj1" fmla="val 50000"/>
                <a:gd name="adj2" fmla="val 25868"/>
              </a:avLst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Line 44"/>
            <p:cNvSpPr>
              <a:spLocks noChangeShapeType="1"/>
            </p:cNvSpPr>
            <p:nvPr/>
          </p:nvSpPr>
          <p:spPr bwMode="auto">
            <a:xfrm>
              <a:off x="2688" y="1728"/>
              <a:ext cx="13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" name="Line 45"/>
            <p:cNvSpPr>
              <a:spLocks noChangeShapeType="1"/>
            </p:cNvSpPr>
            <p:nvPr/>
          </p:nvSpPr>
          <p:spPr bwMode="auto">
            <a:xfrm>
              <a:off x="2688" y="2928"/>
              <a:ext cx="13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/>
              <a:t>Exercise – 2’s C conversions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-20 expressed as an 8-bit binary number in 2’s complement notation?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Answer:</a:t>
            </a:r>
            <a:r>
              <a:rPr kumimoji="0" lang="en-US" sz="28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b="0" i="0" u="sng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1100011 is a 7-bit binary number in 2’s complement notation.  What is the decimal value?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Answer:</a:t>
            </a:r>
            <a:r>
              <a:rPr kumimoji="0" lang="en-US" sz="28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-20 expressed as an 8-bit binary number in 2’s complement notation?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Answer: </a:t>
            </a:r>
            <a:r>
              <a:rPr kumimoji="0" lang="en-US" sz="28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1101100	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b="0" i="0" u="sng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1100011 is a 7-bit binary number in 2’s complement notation.  What is the decimal value?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Answer:</a:t>
            </a:r>
            <a:r>
              <a:rPr kumimoji="0" lang="en-US" sz="28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-29	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  <a:noFill/>
          <a:ln/>
        </p:spPr>
        <p:txBody>
          <a:bodyPr/>
          <a:lstStyle/>
          <a:p>
            <a:r>
              <a:rPr lang="en-US"/>
              <a:t>Exercise – 2’s C conversions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222250" y="893763"/>
            <a:ext cx="8699500" cy="325437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tIns="0" bIns="0" anchor="ctr">
            <a:spAutoFit/>
          </a:bodyPr>
          <a:lstStyle/>
          <a:p>
            <a:pPr algn="ctr"/>
            <a:r>
              <a:rPr lang="en-US" sz="1800"/>
              <a:t>Answer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/>
              <a:t>2’s Complement Addition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special rules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 add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dirty="0"/>
              <a:t>What is -5 plus +5?</a:t>
            </a:r>
          </a:p>
        </p:txBody>
      </p:sp>
      <p:sp>
        <p:nvSpPr>
          <p:cNvPr id="146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Zero, of course, but let’s see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47" name="Group 16"/>
          <p:cNvGrpSpPr>
            <a:grpSpLocks/>
          </p:cNvGrpSpPr>
          <p:nvPr/>
        </p:nvGrpSpPr>
        <p:grpSpPr bwMode="auto">
          <a:xfrm>
            <a:off x="990600" y="2590800"/>
            <a:ext cx="3810000" cy="1905000"/>
            <a:chOff x="624" y="1632"/>
            <a:chExt cx="2400" cy="1200"/>
          </a:xfrm>
        </p:grpSpPr>
        <p:sp>
          <p:nvSpPr>
            <p:cNvPr id="148" name="Text Box 5"/>
            <p:cNvSpPr txBox="1">
              <a:spLocks noChangeArrowheads="1"/>
            </p:cNvSpPr>
            <p:nvPr/>
          </p:nvSpPr>
          <p:spPr bwMode="auto">
            <a:xfrm>
              <a:off x="624" y="2084"/>
              <a:ext cx="2016" cy="74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-5:   10000101</a:t>
              </a:r>
              <a:br>
                <a:rPr lang="en-US">
                  <a:latin typeface="Courier New" pitchFamily="49" charset="0"/>
                </a:rPr>
              </a:br>
              <a:r>
                <a:rPr lang="en-US">
                  <a:latin typeface="Courier New" pitchFamily="49" charset="0"/>
                </a:rPr>
                <a:t>+5:  +00000101</a:t>
              </a:r>
              <a:br>
                <a:rPr lang="en-US">
                  <a:latin typeface="Courier New" pitchFamily="49" charset="0"/>
                </a:rPr>
              </a:br>
              <a:r>
                <a:rPr lang="en-US">
                  <a:latin typeface="Courier New" pitchFamily="49" charset="0"/>
                </a:rPr>
                <a:t>      10001010 </a:t>
              </a:r>
            </a:p>
          </p:txBody>
        </p:sp>
        <p:sp>
          <p:nvSpPr>
            <p:cNvPr id="149" name="Line 6"/>
            <p:cNvSpPr>
              <a:spLocks noChangeShapeType="1"/>
            </p:cNvSpPr>
            <p:nvPr/>
          </p:nvSpPr>
          <p:spPr bwMode="auto">
            <a:xfrm>
              <a:off x="1104" y="2448"/>
              <a:ext cx="1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0" name="Text Box 11"/>
            <p:cNvSpPr txBox="1">
              <a:spLocks noChangeArrowheads="1"/>
            </p:cNvSpPr>
            <p:nvPr/>
          </p:nvSpPr>
          <p:spPr bwMode="auto">
            <a:xfrm>
              <a:off x="2592" y="2496"/>
              <a:ext cx="432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151" name="AutoShape 12"/>
            <p:cNvSpPr>
              <a:spLocks noChangeArrowheads="1"/>
            </p:cNvSpPr>
            <p:nvPr/>
          </p:nvSpPr>
          <p:spPr bwMode="auto">
            <a:xfrm>
              <a:off x="2448" y="2496"/>
              <a:ext cx="336" cy="336"/>
            </a:xfrm>
            <a:prstGeom prst="smileyFace">
              <a:avLst>
                <a:gd name="adj" fmla="val -4653"/>
              </a:avLst>
            </a:prstGeom>
            <a:solidFill>
              <a:srgbClr val="FFCC66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2" name="Text Box 14"/>
            <p:cNvSpPr txBox="1">
              <a:spLocks noChangeArrowheads="1"/>
            </p:cNvSpPr>
            <p:nvPr/>
          </p:nvSpPr>
          <p:spPr bwMode="auto">
            <a:xfrm>
              <a:off x="864" y="1632"/>
              <a:ext cx="1584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Sign-magnitude</a:t>
              </a:r>
            </a:p>
          </p:txBody>
        </p:sp>
      </p:grpSp>
      <p:grpSp>
        <p:nvGrpSpPr>
          <p:cNvPr id="153" name="Group 26"/>
          <p:cNvGrpSpPr>
            <a:grpSpLocks/>
          </p:cNvGrpSpPr>
          <p:nvPr/>
        </p:nvGrpSpPr>
        <p:grpSpPr bwMode="auto">
          <a:xfrm>
            <a:off x="5181600" y="2590800"/>
            <a:ext cx="3429000" cy="1905000"/>
            <a:chOff x="3264" y="1632"/>
            <a:chExt cx="2160" cy="1200"/>
          </a:xfrm>
        </p:grpSpPr>
        <p:grpSp>
          <p:nvGrpSpPr>
            <p:cNvPr id="154" name="Group 17"/>
            <p:cNvGrpSpPr>
              <a:grpSpLocks/>
            </p:cNvGrpSpPr>
            <p:nvPr/>
          </p:nvGrpSpPr>
          <p:grpSpPr bwMode="auto">
            <a:xfrm>
              <a:off x="3264" y="1632"/>
              <a:ext cx="2160" cy="1200"/>
              <a:chOff x="3264" y="1632"/>
              <a:chExt cx="2160" cy="1200"/>
            </a:xfrm>
          </p:grpSpPr>
          <p:sp>
            <p:nvSpPr>
              <p:cNvPr id="163" name="Text Box 7"/>
              <p:cNvSpPr txBox="1">
                <a:spLocks noChangeArrowheads="1"/>
              </p:cNvSpPr>
              <p:nvPr/>
            </p:nvSpPr>
            <p:spPr bwMode="auto">
              <a:xfrm>
                <a:off x="3264" y="2084"/>
                <a:ext cx="2016" cy="748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>
                    <a:latin typeface="Courier New" pitchFamily="49" charset="0"/>
                  </a:rPr>
                  <a:t>-5:   11111011</a:t>
                </a:r>
                <a:br>
                  <a:rPr lang="en-US" dirty="0">
                    <a:latin typeface="Courier New" pitchFamily="49" charset="0"/>
                  </a:rPr>
                </a:br>
                <a:r>
                  <a:rPr lang="en-US" dirty="0">
                    <a:latin typeface="Courier New" pitchFamily="49" charset="0"/>
                  </a:rPr>
                  <a:t>+5:  +00000101</a:t>
                </a:r>
                <a:br>
                  <a:rPr lang="en-US" dirty="0">
                    <a:latin typeface="Courier New" pitchFamily="49" charset="0"/>
                  </a:rPr>
                </a:br>
                <a:r>
                  <a:rPr lang="en-US" dirty="0">
                    <a:latin typeface="Courier New" pitchFamily="49" charset="0"/>
                  </a:rPr>
                  <a:t>      00000000  </a:t>
                </a:r>
              </a:p>
            </p:txBody>
          </p:sp>
          <p:sp>
            <p:nvSpPr>
              <p:cNvPr id="164" name="Line 8"/>
              <p:cNvSpPr>
                <a:spLocks noChangeShapeType="1"/>
              </p:cNvSpPr>
              <p:nvPr/>
            </p:nvSpPr>
            <p:spPr bwMode="auto">
              <a:xfrm>
                <a:off x="3744" y="2448"/>
                <a:ext cx="10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5" name="AutoShape 13"/>
              <p:cNvSpPr>
                <a:spLocks noChangeArrowheads="1"/>
              </p:cNvSpPr>
              <p:nvPr/>
            </p:nvSpPr>
            <p:spPr bwMode="auto">
              <a:xfrm>
                <a:off x="5088" y="2496"/>
                <a:ext cx="336" cy="336"/>
              </a:xfrm>
              <a:prstGeom prst="smileyFace">
                <a:avLst>
                  <a:gd name="adj" fmla="val 4653"/>
                </a:avLst>
              </a:prstGeom>
              <a:solidFill>
                <a:srgbClr val="FFCC66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6" name="Text Box 15"/>
              <p:cNvSpPr txBox="1">
                <a:spLocks noChangeArrowheads="1"/>
              </p:cNvSpPr>
              <p:nvPr/>
            </p:nvSpPr>
            <p:spPr bwMode="auto">
              <a:xfrm>
                <a:off x="3552" y="1632"/>
                <a:ext cx="1584" cy="288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/>
                  <a:t>Twos-complement</a:t>
                </a:r>
              </a:p>
            </p:txBody>
          </p:sp>
        </p:grpSp>
        <p:sp>
          <p:nvSpPr>
            <p:cNvPr id="155" name="Text Box 18"/>
            <p:cNvSpPr txBox="1">
              <a:spLocks noChangeArrowheads="1"/>
            </p:cNvSpPr>
            <p:nvPr/>
          </p:nvSpPr>
          <p:spPr bwMode="auto">
            <a:xfrm>
              <a:off x="4368" y="2016"/>
              <a:ext cx="66" cy="13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156" name="Text Box 19"/>
            <p:cNvSpPr txBox="1">
              <a:spLocks noChangeArrowheads="1"/>
            </p:cNvSpPr>
            <p:nvPr/>
          </p:nvSpPr>
          <p:spPr bwMode="auto">
            <a:xfrm>
              <a:off x="4272" y="2016"/>
              <a:ext cx="66" cy="13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157" name="Text Box 20"/>
            <p:cNvSpPr txBox="1">
              <a:spLocks noChangeArrowheads="1"/>
            </p:cNvSpPr>
            <p:nvPr/>
          </p:nvSpPr>
          <p:spPr bwMode="auto">
            <a:xfrm>
              <a:off x="4176" y="2016"/>
              <a:ext cx="66" cy="13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158" name="Text Box 21"/>
            <p:cNvSpPr txBox="1">
              <a:spLocks noChangeArrowheads="1"/>
            </p:cNvSpPr>
            <p:nvPr/>
          </p:nvSpPr>
          <p:spPr bwMode="auto">
            <a:xfrm>
              <a:off x="4080" y="2016"/>
              <a:ext cx="66" cy="13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159" name="Text Box 22"/>
            <p:cNvSpPr txBox="1">
              <a:spLocks noChangeArrowheads="1"/>
            </p:cNvSpPr>
            <p:nvPr/>
          </p:nvSpPr>
          <p:spPr bwMode="auto">
            <a:xfrm>
              <a:off x="3984" y="2016"/>
              <a:ext cx="66" cy="13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 smtClean="0">
                  <a:latin typeface="Courier New" pitchFamily="49" charset="0"/>
                </a:rPr>
                <a:t>1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160" name="Text Box 23"/>
            <p:cNvSpPr txBox="1">
              <a:spLocks noChangeArrowheads="1"/>
            </p:cNvSpPr>
            <p:nvPr/>
          </p:nvSpPr>
          <p:spPr bwMode="auto">
            <a:xfrm>
              <a:off x="3918" y="2016"/>
              <a:ext cx="66" cy="13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161" name="Text Box 24"/>
            <p:cNvSpPr txBox="1">
              <a:spLocks noChangeArrowheads="1"/>
            </p:cNvSpPr>
            <p:nvPr/>
          </p:nvSpPr>
          <p:spPr bwMode="auto">
            <a:xfrm>
              <a:off x="3840" y="2016"/>
              <a:ext cx="66" cy="13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162" name="Text Box 25"/>
            <p:cNvSpPr txBox="1">
              <a:spLocks noChangeArrowheads="1"/>
            </p:cNvSpPr>
            <p:nvPr/>
          </p:nvSpPr>
          <p:spPr bwMode="auto">
            <a:xfrm>
              <a:off x="3744" y="2016"/>
              <a:ext cx="66" cy="13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>
                  <a:latin typeface="Courier New" pitchFamily="49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/>
              <a:t>Ranges for Data Formats</a:t>
            </a:r>
          </a:p>
        </p:txBody>
      </p:sp>
      <p:graphicFrame>
        <p:nvGraphicFramePr>
          <p:cNvPr id="5" name="Group 157"/>
          <p:cNvGraphicFramePr>
            <a:graphicFrameLocks noGrp="1"/>
          </p:cNvGraphicFramePr>
          <p:nvPr/>
        </p:nvGraphicFramePr>
        <p:xfrm>
          <a:off x="1676400" y="1120775"/>
          <a:ext cx="5867400" cy="4754880"/>
        </p:xfrm>
        <a:graphic>
          <a:graphicData uri="http://schemas.openxmlformats.org/drawingml/2006/table">
            <a:tbl>
              <a:tblPr/>
              <a:tblGrid>
                <a:gridCol w="1447800"/>
                <a:gridCol w="1981200"/>
                <a:gridCol w="1447800"/>
                <a:gridCol w="990600"/>
              </a:tblGrid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No. of bits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ASCII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 –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 –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 – 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 –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 –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 – 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 – 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 – 127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 – 255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 – 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 –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 – 511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0 - 65,535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 – 9999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 – 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 – 16,777,215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 – 999999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 – 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Etc.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/>
              <a:t>2’s Complement Subtraction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special rules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 subtract, well … actually … just add!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33600" y="4038600"/>
            <a:ext cx="48768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latin typeface="Courier New" pitchFamily="49" charset="0"/>
              </a:rPr>
              <a:t>A – B = A + (-B)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3962400" y="5029200"/>
            <a:ext cx="1219200" cy="762000"/>
          </a:xfrm>
          <a:prstGeom prst="wedgeRoundRectCallout">
            <a:avLst>
              <a:gd name="adj1" fmla="val 35417"/>
              <a:gd name="adj2" fmla="val -123125"/>
              <a:gd name="adj3" fmla="val 16667"/>
            </a:avLst>
          </a:prstGeom>
          <a:solidFill>
            <a:srgbClr val="FFCC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/>
              <a:t>add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5562600" y="5029200"/>
            <a:ext cx="3200400" cy="762000"/>
          </a:xfrm>
          <a:prstGeom prst="wedgeRoundRectCallout">
            <a:avLst>
              <a:gd name="adj1" fmla="val -40477"/>
              <a:gd name="adj2" fmla="val -118750"/>
              <a:gd name="adj3" fmla="val 16667"/>
            </a:avLst>
          </a:prstGeom>
          <a:solidFill>
            <a:srgbClr val="FFCC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/>
              <a:t>2’s complement of 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  <p:bldP spid="7" grpId="0" animBg="1" autoUpdateAnimBg="0"/>
      <p:bldP spid="8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/>
              <a:t>What is 10 subtract 3?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7, of course, but…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Let’s do it (we’ll use 6-bit values)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00200" y="2819400"/>
            <a:ext cx="5943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latin typeface="Courier New" pitchFamily="49" charset="0"/>
              </a:rPr>
              <a:t>10 – 3 = 10 + (-3) = 7</a:t>
            </a:r>
          </a:p>
        </p:txBody>
      </p: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533400" y="3352800"/>
            <a:ext cx="7086600" cy="2895600"/>
            <a:chOff x="336" y="2112"/>
            <a:chExt cx="4464" cy="1824"/>
          </a:xfrm>
        </p:grpSpPr>
        <p:sp>
          <p:nvSpPr>
            <p:cNvPr id="8" name="Rectangle 24"/>
            <p:cNvSpPr>
              <a:spLocks noChangeArrowheads="1"/>
            </p:cNvSpPr>
            <p:nvPr/>
          </p:nvSpPr>
          <p:spPr bwMode="auto">
            <a:xfrm>
              <a:off x="336" y="2448"/>
              <a:ext cx="1536" cy="12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9" name="Group 23"/>
            <p:cNvGrpSpPr>
              <a:grpSpLocks/>
            </p:cNvGrpSpPr>
            <p:nvPr/>
          </p:nvGrpSpPr>
          <p:grpSpPr bwMode="auto">
            <a:xfrm>
              <a:off x="336" y="2112"/>
              <a:ext cx="4464" cy="1824"/>
              <a:chOff x="336" y="2112"/>
              <a:chExt cx="4464" cy="1824"/>
            </a:xfrm>
          </p:grpSpPr>
          <p:sp>
            <p:nvSpPr>
              <p:cNvPr id="10" name="Text Box 5"/>
              <p:cNvSpPr txBox="1">
                <a:spLocks noChangeArrowheads="1"/>
              </p:cNvSpPr>
              <p:nvPr/>
            </p:nvSpPr>
            <p:spPr bwMode="auto">
              <a:xfrm>
                <a:off x="3504" y="3188"/>
                <a:ext cx="1008" cy="748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>
                    <a:latin typeface="Courier New" pitchFamily="49" charset="0"/>
                  </a:rPr>
                  <a:t> 001010</a:t>
                </a:r>
                <a:br>
                  <a:rPr lang="en-US" dirty="0">
                    <a:latin typeface="Courier New" pitchFamily="49" charset="0"/>
                  </a:rPr>
                </a:br>
                <a:r>
                  <a:rPr lang="en-US" dirty="0">
                    <a:latin typeface="Courier New" pitchFamily="49" charset="0"/>
                  </a:rPr>
                  <a:t>+111101</a:t>
                </a:r>
                <a:br>
                  <a:rPr lang="en-US" dirty="0">
                    <a:latin typeface="Courier New" pitchFamily="49" charset="0"/>
                  </a:rPr>
                </a:br>
                <a:r>
                  <a:rPr lang="en-US" dirty="0">
                    <a:latin typeface="Courier New" pitchFamily="49" charset="0"/>
                  </a:rPr>
                  <a:t> 000111</a:t>
                </a:r>
              </a:p>
            </p:txBody>
          </p:sp>
          <p:sp>
            <p:nvSpPr>
              <p:cNvPr id="11" name="Text Box 6"/>
              <p:cNvSpPr txBox="1">
                <a:spLocks noChangeArrowheads="1"/>
              </p:cNvSpPr>
              <p:nvPr/>
            </p:nvSpPr>
            <p:spPr bwMode="auto">
              <a:xfrm>
                <a:off x="336" y="2496"/>
                <a:ext cx="1728" cy="1093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Courier New" pitchFamily="49" charset="0"/>
                  </a:rPr>
                  <a:t>  +3: 000011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>
                    <a:latin typeface="Courier New" pitchFamily="49" charset="0"/>
                  </a:rPr>
                  <a:t>1s C: 111100</a:t>
                </a:r>
                <a:br>
                  <a:rPr lang="en-US">
                    <a:latin typeface="Courier New" pitchFamily="49" charset="0"/>
                  </a:rPr>
                </a:br>
                <a:r>
                  <a:rPr lang="en-US">
                    <a:latin typeface="Courier New" pitchFamily="49" charset="0"/>
                  </a:rPr>
                  <a:t>  +1:      1</a:t>
                </a:r>
                <a:br>
                  <a:rPr lang="en-US">
                    <a:latin typeface="Courier New" pitchFamily="49" charset="0"/>
                  </a:rPr>
                </a:br>
                <a:r>
                  <a:rPr lang="en-US">
                    <a:latin typeface="Courier New" pitchFamily="49" charset="0"/>
                  </a:rPr>
                  <a:t>  -3: 111101</a:t>
                </a: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816" y="3120"/>
                <a:ext cx="72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" name="Line 8"/>
              <p:cNvSpPr>
                <a:spLocks noChangeShapeType="1"/>
              </p:cNvSpPr>
              <p:nvPr/>
            </p:nvSpPr>
            <p:spPr bwMode="auto">
              <a:xfrm>
                <a:off x="3552" y="3552"/>
                <a:ext cx="81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" name="Line 10"/>
              <p:cNvSpPr>
                <a:spLocks noChangeShapeType="1"/>
              </p:cNvSpPr>
              <p:nvPr/>
            </p:nvSpPr>
            <p:spPr bwMode="auto">
              <a:xfrm>
                <a:off x="1872" y="3456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/>
            </p:nvSpPr>
            <p:spPr bwMode="auto">
              <a:xfrm>
                <a:off x="2784" y="2112"/>
                <a:ext cx="672" cy="11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152"/>
                  </a:cxn>
                  <a:cxn ang="0">
                    <a:pos x="672" y="1152"/>
                  </a:cxn>
                </a:cxnLst>
                <a:rect l="0" t="0" r="r" b="b"/>
                <a:pathLst>
                  <a:path w="672" h="1152">
                    <a:moveTo>
                      <a:pt x="0" y="0"/>
                    </a:moveTo>
                    <a:lnTo>
                      <a:pt x="0" y="1152"/>
                    </a:lnTo>
                    <a:lnTo>
                      <a:pt x="672" y="1152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3072" y="2112"/>
                <a:ext cx="528" cy="105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76"/>
                  </a:cxn>
                  <a:cxn ang="0">
                    <a:pos x="528" y="576"/>
                  </a:cxn>
                  <a:cxn ang="0">
                    <a:pos x="528" y="1056"/>
                  </a:cxn>
                </a:cxnLst>
                <a:rect l="0" t="0" r="r" b="b"/>
                <a:pathLst>
                  <a:path w="528" h="1056">
                    <a:moveTo>
                      <a:pt x="0" y="0"/>
                    </a:moveTo>
                    <a:lnTo>
                      <a:pt x="0" y="576"/>
                    </a:lnTo>
                    <a:lnTo>
                      <a:pt x="528" y="576"/>
                    </a:lnTo>
                    <a:lnTo>
                      <a:pt x="528" y="1056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" name="Freeform 17"/>
              <p:cNvSpPr>
                <a:spLocks/>
              </p:cNvSpPr>
              <p:nvPr/>
            </p:nvSpPr>
            <p:spPr bwMode="auto">
              <a:xfrm>
                <a:off x="3552" y="2112"/>
                <a:ext cx="1104" cy="13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84"/>
                  </a:cxn>
                  <a:cxn ang="0">
                    <a:pos x="1104" y="384"/>
                  </a:cxn>
                  <a:cxn ang="0">
                    <a:pos x="1104" y="1344"/>
                  </a:cxn>
                  <a:cxn ang="0">
                    <a:pos x="864" y="1344"/>
                  </a:cxn>
                </a:cxnLst>
                <a:rect l="0" t="0" r="r" b="b"/>
                <a:pathLst>
                  <a:path w="1104" h="1344">
                    <a:moveTo>
                      <a:pt x="0" y="0"/>
                    </a:moveTo>
                    <a:lnTo>
                      <a:pt x="0" y="384"/>
                    </a:lnTo>
                    <a:lnTo>
                      <a:pt x="1104" y="384"/>
                    </a:lnTo>
                    <a:lnTo>
                      <a:pt x="1104" y="1344"/>
                    </a:lnTo>
                    <a:lnTo>
                      <a:pt x="864" y="1344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" name="Freeform 18"/>
              <p:cNvSpPr>
                <a:spLocks/>
              </p:cNvSpPr>
              <p:nvPr/>
            </p:nvSpPr>
            <p:spPr bwMode="auto">
              <a:xfrm>
                <a:off x="4272" y="2112"/>
                <a:ext cx="528" cy="153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528" y="192"/>
                  </a:cxn>
                  <a:cxn ang="0">
                    <a:pos x="528" y="1536"/>
                  </a:cxn>
                  <a:cxn ang="0">
                    <a:pos x="144" y="1536"/>
                  </a:cxn>
                </a:cxnLst>
                <a:rect l="0" t="0" r="r" b="b"/>
                <a:pathLst>
                  <a:path w="528" h="1536">
                    <a:moveTo>
                      <a:pt x="0" y="0"/>
                    </a:moveTo>
                    <a:lnTo>
                      <a:pt x="0" y="192"/>
                    </a:lnTo>
                    <a:lnTo>
                      <a:pt x="528" y="192"/>
                    </a:lnTo>
                    <a:lnTo>
                      <a:pt x="528" y="1536"/>
                    </a:lnTo>
                    <a:lnTo>
                      <a:pt x="144" y="1536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" name="Line 19"/>
              <p:cNvSpPr>
                <a:spLocks noChangeShapeType="1"/>
              </p:cNvSpPr>
              <p:nvPr/>
            </p:nvSpPr>
            <p:spPr bwMode="auto">
              <a:xfrm>
                <a:off x="2640" y="2112"/>
                <a:ext cx="240" cy="0"/>
              </a:xfrm>
              <a:prstGeom prst="line">
                <a:avLst/>
              </a:prstGeom>
              <a:noFill/>
              <a:ln w="762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Line 20"/>
              <p:cNvSpPr>
                <a:spLocks noChangeShapeType="1"/>
              </p:cNvSpPr>
              <p:nvPr/>
            </p:nvSpPr>
            <p:spPr bwMode="auto">
              <a:xfrm>
                <a:off x="2976" y="2112"/>
                <a:ext cx="240" cy="0"/>
              </a:xfrm>
              <a:prstGeom prst="line">
                <a:avLst/>
              </a:prstGeom>
              <a:noFill/>
              <a:ln w="762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" name="Line 21"/>
              <p:cNvSpPr>
                <a:spLocks noChangeShapeType="1"/>
              </p:cNvSpPr>
              <p:nvPr/>
            </p:nvSpPr>
            <p:spPr bwMode="auto">
              <a:xfrm>
                <a:off x="3312" y="2112"/>
                <a:ext cx="480" cy="0"/>
              </a:xfrm>
              <a:prstGeom prst="line">
                <a:avLst/>
              </a:prstGeom>
              <a:noFill/>
              <a:ln w="762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" name="Line 22"/>
              <p:cNvSpPr>
                <a:spLocks noChangeShapeType="1"/>
              </p:cNvSpPr>
              <p:nvPr/>
            </p:nvSpPr>
            <p:spPr bwMode="auto">
              <a:xfrm>
                <a:off x="4176" y="2112"/>
                <a:ext cx="240" cy="0"/>
              </a:xfrm>
              <a:prstGeom prst="line">
                <a:avLst/>
              </a:prstGeom>
              <a:noFill/>
              <a:ln w="762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/>
              <a:t>What is 10 subtract -3?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13, of course, but…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Let’s do it (we’ll use 6-bit values)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219200" y="2819400"/>
            <a:ext cx="70104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latin typeface="Courier New" pitchFamily="49" charset="0"/>
              </a:rPr>
              <a:t>10 – (-3) = 10 + (-(-3)) = 13</a:t>
            </a:r>
          </a:p>
        </p:txBody>
      </p: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457200" y="1125538"/>
            <a:ext cx="8229600" cy="5122862"/>
            <a:chOff x="288" y="709"/>
            <a:chExt cx="5184" cy="3227"/>
          </a:xfrm>
        </p:grpSpPr>
        <p:grpSp>
          <p:nvGrpSpPr>
            <p:cNvPr id="8" name="Group 24"/>
            <p:cNvGrpSpPr>
              <a:grpSpLocks/>
            </p:cNvGrpSpPr>
            <p:nvPr/>
          </p:nvGrpSpPr>
          <p:grpSpPr bwMode="auto">
            <a:xfrm>
              <a:off x="288" y="2112"/>
              <a:ext cx="4608" cy="1824"/>
              <a:chOff x="288" y="2064"/>
              <a:chExt cx="4608" cy="1824"/>
            </a:xfrm>
          </p:grpSpPr>
          <p:sp>
            <p:nvSpPr>
              <p:cNvPr id="11" name="Rectangle 23"/>
              <p:cNvSpPr>
                <a:spLocks noChangeArrowheads="1"/>
              </p:cNvSpPr>
              <p:nvPr/>
            </p:nvSpPr>
            <p:spPr bwMode="auto">
              <a:xfrm>
                <a:off x="288" y="2448"/>
                <a:ext cx="1584" cy="1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accent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" name="Text Box 6"/>
              <p:cNvSpPr txBox="1">
                <a:spLocks noChangeArrowheads="1"/>
              </p:cNvSpPr>
              <p:nvPr/>
            </p:nvSpPr>
            <p:spPr bwMode="auto">
              <a:xfrm>
                <a:off x="3504" y="3140"/>
                <a:ext cx="1008" cy="748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>
                    <a:latin typeface="Courier New" pitchFamily="49" charset="0"/>
                  </a:rPr>
                  <a:t> 001010</a:t>
                </a:r>
                <a:br>
                  <a:rPr lang="en-US" dirty="0">
                    <a:latin typeface="Courier New" pitchFamily="49" charset="0"/>
                  </a:rPr>
                </a:br>
                <a:r>
                  <a:rPr lang="en-US" dirty="0">
                    <a:latin typeface="Courier New" pitchFamily="49" charset="0"/>
                  </a:rPr>
                  <a:t>+000011</a:t>
                </a:r>
                <a:br>
                  <a:rPr lang="en-US" dirty="0">
                    <a:latin typeface="Courier New" pitchFamily="49" charset="0"/>
                  </a:rPr>
                </a:br>
                <a:r>
                  <a:rPr lang="en-US" dirty="0">
                    <a:latin typeface="Courier New" pitchFamily="49" charset="0"/>
                  </a:rPr>
                  <a:t> 001101</a:t>
                </a:r>
              </a:p>
            </p:txBody>
          </p:sp>
          <p:sp>
            <p:nvSpPr>
              <p:cNvPr id="13" name="Text Box 7"/>
              <p:cNvSpPr txBox="1">
                <a:spLocks noChangeArrowheads="1"/>
              </p:cNvSpPr>
              <p:nvPr/>
            </p:nvSpPr>
            <p:spPr bwMode="auto">
              <a:xfrm>
                <a:off x="336" y="2448"/>
                <a:ext cx="1728" cy="1093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Courier New" pitchFamily="49" charset="0"/>
                  </a:rPr>
                  <a:t>  -3: 111101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>
                    <a:latin typeface="Courier New" pitchFamily="49" charset="0"/>
                  </a:rPr>
                  <a:t>1s C: 000010</a:t>
                </a:r>
                <a:br>
                  <a:rPr lang="en-US">
                    <a:latin typeface="Courier New" pitchFamily="49" charset="0"/>
                  </a:rPr>
                </a:br>
                <a:r>
                  <a:rPr lang="en-US">
                    <a:latin typeface="Courier New" pitchFamily="49" charset="0"/>
                  </a:rPr>
                  <a:t>  +1:      1</a:t>
                </a:r>
                <a:br>
                  <a:rPr lang="en-US">
                    <a:latin typeface="Courier New" pitchFamily="49" charset="0"/>
                  </a:rPr>
                </a:br>
                <a:r>
                  <a:rPr lang="en-US">
                    <a:latin typeface="Courier New" pitchFamily="49" charset="0"/>
                  </a:rPr>
                  <a:t>  +3: 000011</a:t>
                </a:r>
              </a:p>
            </p:txBody>
          </p:sp>
          <p:sp>
            <p:nvSpPr>
              <p:cNvPr id="14" name="Line 8"/>
              <p:cNvSpPr>
                <a:spLocks noChangeShapeType="1"/>
              </p:cNvSpPr>
              <p:nvPr/>
            </p:nvSpPr>
            <p:spPr bwMode="auto">
              <a:xfrm>
                <a:off x="816" y="3072"/>
                <a:ext cx="72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" name="Line 9"/>
              <p:cNvSpPr>
                <a:spLocks noChangeShapeType="1"/>
              </p:cNvSpPr>
              <p:nvPr/>
            </p:nvSpPr>
            <p:spPr bwMode="auto">
              <a:xfrm>
                <a:off x="3552" y="3504"/>
                <a:ext cx="81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" name="Line 10"/>
              <p:cNvSpPr>
                <a:spLocks noChangeShapeType="1"/>
              </p:cNvSpPr>
              <p:nvPr/>
            </p:nvSpPr>
            <p:spPr bwMode="auto">
              <a:xfrm>
                <a:off x="1872" y="3408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2784" y="2064"/>
                <a:ext cx="672" cy="11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152"/>
                  </a:cxn>
                  <a:cxn ang="0">
                    <a:pos x="672" y="1152"/>
                  </a:cxn>
                </a:cxnLst>
                <a:rect l="0" t="0" r="r" b="b"/>
                <a:pathLst>
                  <a:path w="672" h="1152">
                    <a:moveTo>
                      <a:pt x="0" y="0"/>
                    </a:moveTo>
                    <a:lnTo>
                      <a:pt x="0" y="1152"/>
                    </a:lnTo>
                    <a:lnTo>
                      <a:pt x="672" y="1152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" name="Freeform 15"/>
              <p:cNvSpPr>
                <a:spLocks/>
              </p:cNvSpPr>
              <p:nvPr/>
            </p:nvSpPr>
            <p:spPr bwMode="auto">
              <a:xfrm>
                <a:off x="3120" y="2064"/>
                <a:ext cx="480" cy="105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864"/>
                  </a:cxn>
                  <a:cxn ang="0">
                    <a:pos x="480" y="864"/>
                  </a:cxn>
                  <a:cxn ang="0">
                    <a:pos x="480" y="1056"/>
                  </a:cxn>
                </a:cxnLst>
                <a:rect l="0" t="0" r="r" b="b"/>
                <a:pathLst>
                  <a:path w="480" h="1056">
                    <a:moveTo>
                      <a:pt x="0" y="0"/>
                    </a:moveTo>
                    <a:lnTo>
                      <a:pt x="0" y="864"/>
                    </a:lnTo>
                    <a:lnTo>
                      <a:pt x="480" y="864"/>
                    </a:lnTo>
                    <a:lnTo>
                      <a:pt x="480" y="1056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3744" y="2064"/>
                <a:ext cx="864" cy="13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624"/>
                  </a:cxn>
                  <a:cxn ang="0">
                    <a:pos x="864" y="624"/>
                  </a:cxn>
                  <a:cxn ang="0">
                    <a:pos x="864" y="1344"/>
                  </a:cxn>
                  <a:cxn ang="0">
                    <a:pos x="720" y="1344"/>
                  </a:cxn>
                </a:cxnLst>
                <a:rect l="0" t="0" r="r" b="b"/>
                <a:pathLst>
                  <a:path w="864" h="1344">
                    <a:moveTo>
                      <a:pt x="0" y="0"/>
                    </a:moveTo>
                    <a:lnTo>
                      <a:pt x="0" y="624"/>
                    </a:lnTo>
                    <a:lnTo>
                      <a:pt x="864" y="624"/>
                    </a:lnTo>
                    <a:lnTo>
                      <a:pt x="864" y="1344"/>
                    </a:lnTo>
                    <a:lnTo>
                      <a:pt x="720" y="1344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4464" y="2064"/>
                <a:ext cx="336" cy="1584"/>
              </a:xfrm>
              <a:custGeom>
                <a:avLst/>
                <a:gdLst/>
                <a:ahLst/>
                <a:cxnLst>
                  <a:cxn ang="0">
                    <a:pos x="336" y="0"/>
                  </a:cxn>
                  <a:cxn ang="0">
                    <a:pos x="336" y="1584"/>
                  </a:cxn>
                  <a:cxn ang="0">
                    <a:pos x="0" y="1584"/>
                  </a:cxn>
                </a:cxnLst>
                <a:rect l="0" t="0" r="r" b="b"/>
                <a:pathLst>
                  <a:path w="336" h="1584">
                    <a:moveTo>
                      <a:pt x="336" y="0"/>
                    </a:moveTo>
                    <a:lnTo>
                      <a:pt x="336" y="1584"/>
                    </a:lnTo>
                    <a:lnTo>
                      <a:pt x="0" y="1584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>
                <a:off x="2640" y="2064"/>
                <a:ext cx="240" cy="0"/>
              </a:xfrm>
              <a:prstGeom prst="line">
                <a:avLst/>
              </a:prstGeom>
              <a:noFill/>
              <a:ln w="762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/>
            </p:nvSpPr>
            <p:spPr bwMode="auto">
              <a:xfrm>
                <a:off x="2976" y="2064"/>
                <a:ext cx="240" cy="0"/>
              </a:xfrm>
              <a:prstGeom prst="line">
                <a:avLst/>
              </a:prstGeom>
              <a:noFill/>
              <a:ln w="762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/>
            </p:nvSpPr>
            <p:spPr bwMode="auto">
              <a:xfrm>
                <a:off x="3360" y="2064"/>
                <a:ext cx="816" cy="0"/>
              </a:xfrm>
              <a:prstGeom prst="line">
                <a:avLst/>
              </a:prstGeom>
              <a:noFill/>
              <a:ln w="762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/>
            </p:nvSpPr>
            <p:spPr bwMode="auto">
              <a:xfrm>
                <a:off x="4656" y="2064"/>
                <a:ext cx="240" cy="0"/>
              </a:xfrm>
              <a:prstGeom prst="line">
                <a:avLst/>
              </a:prstGeom>
              <a:noFill/>
              <a:ln w="762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" name="Text Box 25"/>
            <p:cNvSpPr txBox="1">
              <a:spLocks noChangeArrowheads="1"/>
            </p:cNvSpPr>
            <p:nvPr/>
          </p:nvSpPr>
          <p:spPr bwMode="auto">
            <a:xfrm>
              <a:off x="3984" y="709"/>
              <a:ext cx="1488" cy="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Courier New" pitchFamily="49" charset="0"/>
                </a:rPr>
                <a:t>(-(-3)) = 3</a:t>
              </a:r>
            </a:p>
          </p:txBody>
        </p:sp>
        <p:sp>
          <p:nvSpPr>
            <p:cNvPr id="10" name="Freeform 28"/>
            <p:cNvSpPr>
              <a:spLocks/>
            </p:cNvSpPr>
            <p:nvPr/>
          </p:nvSpPr>
          <p:spPr bwMode="auto">
            <a:xfrm>
              <a:off x="3744" y="1008"/>
              <a:ext cx="1056" cy="768"/>
            </a:xfrm>
            <a:custGeom>
              <a:avLst/>
              <a:gdLst/>
              <a:ahLst/>
              <a:cxnLst>
                <a:cxn ang="0">
                  <a:pos x="1056" y="0"/>
                </a:cxn>
                <a:cxn ang="0">
                  <a:pos x="1056" y="576"/>
                </a:cxn>
                <a:cxn ang="0">
                  <a:pos x="0" y="576"/>
                </a:cxn>
                <a:cxn ang="0">
                  <a:pos x="0" y="768"/>
                </a:cxn>
              </a:cxnLst>
              <a:rect l="0" t="0" r="r" b="b"/>
              <a:pathLst>
                <a:path w="1056" h="768">
                  <a:moveTo>
                    <a:pt x="1056" y="0"/>
                  </a:moveTo>
                  <a:lnTo>
                    <a:pt x="1056" y="576"/>
                  </a:lnTo>
                  <a:lnTo>
                    <a:pt x="0" y="576"/>
                  </a:lnTo>
                  <a:lnTo>
                    <a:pt x="0" y="768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0"/>
            <a:ext cx="7772400" cy="762000"/>
          </a:xfrm>
        </p:spPr>
        <p:txBody>
          <a:bodyPr/>
          <a:lstStyle/>
          <a:p>
            <a:r>
              <a:rPr lang="en-US"/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/>
              <a:t>In General (binary)</a:t>
            </a:r>
          </a:p>
        </p:txBody>
      </p:sp>
      <p:graphicFrame>
        <p:nvGraphicFramePr>
          <p:cNvPr id="5" name="Group 49"/>
          <p:cNvGraphicFramePr>
            <a:graphicFrameLocks noGrp="1"/>
          </p:cNvGraphicFramePr>
          <p:nvPr/>
        </p:nvGraphicFramePr>
        <p:xfrm>
          <a:off x="1676400" y="1905000"/>
          <a:ext cx="5486400" cy="2844800"/>
        </p:xfrm>
        <a:graphic>
          <a:graphicData uri="http://schemas.openxmlformats.org/drawingml/2006/table">
            <a:tbl>
              <a:tblPr/>
              <a:tblGrid>
                <a:gridCol w="2868613"/>
                <a:gridCol w="1308100"/>
                <a:gridCol w="1309687"/>
              </a:tblGrid>
              <a:tr h="7112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No. of bits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1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142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/>
                      </a:r>
                      <a:b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</a:b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  <a:endParaRPr kumimoji="0" lang="en-US" sz="2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  <a:r>
                        <a:rPr kumimoji="0" lang="en-US" sz="28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- 1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/>
              <a:t>Signed Integers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Previous examples were for “unsigned integers” (positive values only!)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Must also have a mechanism to represent “signed integers” (positive and negative values!)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E.g., -5</a:t>
            </a:r>
            <a:r>
              <a:rPr kumimoji="0" lang="en-US" sz="3200" b="0" i="0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?</a:t>
            </a:r>
            <a:r>
              <a:rPr kumimoji="0" lang="en-US" sz="3200" b="0" i="0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Two common schemes: </a:t>
            </a:r>
            <a:r>
              <a:rPr kumimoji="0" lang="en-US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sign-magnitude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twos complement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/>
              <a:t>Sign-Magnitude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Extra bit on left to represent sign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 = positive value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= negative value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E.g., 6-bit sign-magnitude representation of +5 and –5:</a:t>
            </a:r>
          </a:p>
        </p:txBody>
      </p: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1143000" y="4267200"/>
            <a:ext cx="3200400" cy="1524000"/>
            <a:chOff x="480" y="2688"/>
            <a:chExt cx="2016" cy="960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480" y="2688"/>
              <a:ext cx="2016" cy="2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+5:	0 0 0 1 0 1</a:t>
              </a:r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1344" y="2928"/>
              <a:ext cx="1056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1104" y="2928"/>
              <a:ext cx="144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" name="AutoShape 12"/>
            <p:cNvSpPr>
              <a:spLocks noChangeArrowheads="1"/>
            </p:cNvSpPr>
            <p:nvPr/>
          </p:nvSpPr>
          <p:spPr bwMode="auto">
            <a:xfrm>
              <a:off x="720" y="3264"/>
              <a:ext cx="528" cy="384"/>
            </a:xfrm>
            <a:prstGeom prst="wedgeRoundRectCallout">
              <a:avLst>
                <a:gd name="adj1" fmla="val 40153"/>
                <a:gd name="adj2" fmla="val -129426"/>
                <a:gd name="adj3" fmla="val 16667"/>
              </a:avLst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/>
                <a:t>+ve</a:t>
              </a:r>
            </a:p>
          </p:txBody>
        </p:sp>
        <p:sp>
          <p:nvSpPr>
            <p:cNvPr id="11" name="AutoShape 13"/>
            <p:cNvSpPr>
              <a:spLocks noChangeArrowheads="1"/>
            </p:cNvSpPr>
            <p:nvPr/>
          </p:nvSpPr>
          <p:spPr bwMode="auto">
            <a:xfrm>
              <a:off x="1824" y="3264"/>
              <a:ext cx="528" cy="384"/>
            </a:xfrm>
            <a:prstGeom prst="wedgeRoundRectCallout">
              <a:avLst>
                <a:gd name="adj1" fmla="val -40718"/>
                <a:gd name="adj2" fmla="val -126565"/>
                <a:gd name="adj3" fmla="val 16667"/>
              </a:avLst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/>
                <a:t>5</a:t>
              </a:r>
            </a:p>
          </p:txBody>
        </p:sp>
      </p:grpSp>
      <p:grpSp>
        <p:nvGrpSpPr>
          <p:cNvPr id="12" name="Group 15"/>
          <p:cNvGrpSpPr>
            <a:grpSpLocks/>
          </p:cNvGrpSpPr>
          <p:nvPr/>
        </p:nvGrpSpPr>
        <p:grpSpPr bwMode="auto">
          <a:xfrm>
            <a:off x="5105400" y="4267200"/>
            <a:ext cx="3200400" cy="1524000"/>
            <a:chOff x="480" y="2688"/>
            <a:chExt cx="2016" cy="960"/>
          </a:xfrm>
        </p:grpSpPr>
        <p:sp>
          <p:nvSpPr>
            <p:cNvPr id="13" name="Text Box 16"/>
            <p:cNvSpPr txBox="1">
              <a:spLocks noChangeArrowheads="1"/>
            </p:cNvSpPr>
            <p:nvPr/>
          </p:nvSpPr>
          <p:spPr bwMode="auto">
            <a:xfrm>
              <a:off x="480" y="2688"/>
              <a:ext cx="2016" cy="2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-5:	1 0 0 1 0 1</a:t>
              </a:r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1344" y="2928"/>
              <a:ext cx="1056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>
              <a:off x="1104" y="2928"/>
              <a:ext cx="144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AutoShape 19"/>
            <p:cNvSpPr>
              <a:spLocks noChangeArrowheads="1"/>
            </p:cNvSpPr>
            <p:nvPr/>
          </p:nvSpPr>
          <p:spPr bwMode="auto">
            <a:xfrm>
              <a:off x="720" y="3264"/>
              <a:ext cx="528" cy="384"/>
            </a:xfrm>
            <a:prstGeom prst="wedgeRoundRectCallout">
              <a:avLst>
                <a:gd name="adj1" fmla="val 40153"/>
                <a:gd name="adj2" fmla="val -129426"/>
                <a:gd name="adj3" fmla="val 16667"/>
              </a:avLst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/>
                <a:t>-ve</a:t>
              </a:r>
            </a:p>
          </p:txBody>
        </p:sp>
        <p:sp>
          <p:nvSpPr>
            <p:cNvPr id="17" name="AutoShape 20"/>
            <p:cNvSpPr>
              <a:spLocks noChangeArrowheads="1"/>
            </p:cNvSpPr>
            <p:nvPr/>
          </p:nvSpPr>
          <p:spPr bwMode="auto">
            <a:xfrm>
              <a:off x="1824" y="3264"/>
              <a:ext cx="528" cy="384"/>
            </a:xfrm>
            <a:prstGeom prst="wedgeRoundRectCallout">
              <a:avLst>
                <a:gd name="adj1" fmla="val -40718"/>
                <a:gd name="adj2" fmla="val -126565"/>
                <a:gd name="adj3" fmla="val 16667"/>
              </a:avLst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/>
                <a:t>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/>
              <a:t>Ranges (revisited)</a:t>
            </a:r>
          </a:p>
        </p:txBody>
      </p:sp>
      <p:graphicFrame>
        <p:nvGraphicFramePr>
          <p:cNvPr id="5" name="Group 156"/>
          <p:cNvGraphicFramePr>
            <a:graphicFrameLocks noGrp="1"/>
          </p:cNvGraphicFramePr>
          <p:nvPr/>
        </p:nvGraphicFramePr>
        <p:xfrm>
          <a:off x="1524000" y="1397000"/>
          <a:ext cx="6477000" cy="4572000"/>
        </p:xfrm>
        <a:graphic>
          <a:graphicData uri="http://schemas.openxmlformats.org/drawingml/2006/table">
            <a:tbl>
              <a:tblPr/>
              <a:tblGrid>
                <a:gridCol w="2159000"/>
                <a:gridCol w="1079500"/>
                <a:gridCol w="1079500"/>
                <a:gridCol w="1079500"/>
                <a:gridCol w="1079500"/>
              </a:tblGrid>
              <a:tr h="439738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/>
                      </a:r>
                      <a:b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</a:b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No. of bits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9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Unsigned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Sign-magnitude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1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-15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Etc.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/>
              <a:t>In General (revisited)</a:t>
            </a:r>
          </a:p>
        </p:txBody>
      </p:sp>
      <p:graphicFrame>
        <p:nvGraphicFramePr>
          <p:cNvPr id="5" name="Group 62"/>
          <p:cNvGraphicFramePr>
            <a:graphicFrameLocks noGrp="1"/>
          </p:cNvGraphicFramePr>
          <p:nvPr/>
        </p:nvGraphicFramePr>
        <p:xfrm>
          <a:off x="1219200" y="1625600"/>
          <a:ext cx="6629400" cy="3098800"/>
        </p:xfrm>
        <a:graphic>
          <a:graphicData uri="http://schemas.openxmlformats.org/drawingml/2006/table">
            <a:tbl>
              <a:tblPr/>
              <a:tblGrid>
                <a:gridCol w="1717675"/>
                <a:gridCol w="1158875"/>
                <a:gridCol w="1009650"/>
                <a:gridCol w="1600200"/>
                <a:gridCol w="1143000"/>
              </a:tblGrid>
              <a:tr h="565150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/>
                      </a:r>
                      <a:b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</a:b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/>
                      </a:r>
                      <a:b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</a:b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No. of bits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5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Unsigned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Sign-magnitude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5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14033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  <a:r>
                        <a:rPr kumimoji="0" lang="en-US" sz="2800" b="0" i="1" u="none" strike="noStrike" cap="none" normalizeH="0" baseline="6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- 1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-(2</a:t>
                      </a:r>
                      <a:r>
                        <a:rPr kumimoji="0" lang="en-US" sz="2800" b="0" i="1" u="none" strike="noStrike" cap="none" normalizeH="0" baseline="6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  <a:r>
                        <a:rPr kumimoji="0" lang="en-US" sz="2800" b="0" i="0" u="none" strike="noStrike" cap="none" normalizeH="0" baseline="6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-1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- 1)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  <a:r>
                        <a:rPr kumimoji="0" lang="en-US" sz="2800" b="0" i="1" u="none" strike="noStrike" cap="none" normalizeH="0" baseline="6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  <a:r>
                        <a:rPr kumimoji="0" lang="en-US" sz="2800" b="0" i="0" u="none" strike="noStrike" cap="none" normalizeH="0" baseline="6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-1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- 1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/>
              <a:t>Difficulties with Sign-Magnitude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Two representations of zero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Using 6-bit sign-magnitude…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0: 000000</a:t>
            </a:r>
            <a:endParaRPr kumimoji="0" lang="en-US" sz="2400" b="0" i="0" u="none" strike="noStrike" kern="1200" cap="none" spc="0" normalizeH="0" baseline="-2500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0: 100000</a:t>
            </a:r>
            <a:endParaRPr kumimoji="0" lang="en-US" sz="2400" b="0" i="0" u="none" strike="noStrike" kern="1200" cap="none" spc="0" normalizeH="0" baseline="-2500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Arithmetic is awkward!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sz="3600"/>
              <a:t>Exercises – Complementary Notations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the 3-digit 10’s complement of 247?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Answer:</a:t>
            </a:r>
            <a:r>
              <a:rPr kumimoji="0" lang="en-US" sz="24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sng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the 3-digit 10’s complement of 17?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Answer:</a:t>
            </a:r>
            <a:r>
              <a:rPr kumimoji="0" lang="en-US" sz="24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sng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777 is a 10’s complement representation of what decimal value?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Answer:</a:t>
            </a:r>
            <a:r>
              <a:rPr kumimoji="0" lang="en-US" sz="24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sng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757</Words>
  <Application>Microsoft Office PowerPoint</Application>
  <PresentationFormat>On-screen Show (4:3)</PresentationFormat>
  <Paragraphs>253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Representing Integer Data</vt:lpstr>
      <vt:lpstr>Ranges for Data Formats</vt:lpstr>
      <vt:lpstr>In General (binary)</vt:lpstr>
      <vt:lpstr>Signed Integers</vt:lpstr>
      <vt:lpstr>Sign-Magnitude</vt:lpstr>
      <vt:lpstr>Ranges (revisited)</vt:lpstr>
      <vt:lpstr>In General (revisited)</vt:lpstr>
      <vt:lpstr>Difficulties with Sign-Magnitude</vt:lpstr>
      <vt:lpstr>Exercises – Complementary Notations</vt:lpstr>
      <vt:lpstr>Exercises – Complementary Notations</vt:lpstr>
      <vt:lpstr>Twos Complement</vt:lpstr>
      <vt:lpstr>Twos Complement Example</vt:lpstr>
      <vt:lpstr>Sign Bit</vt:lpstr>
      <vt:lpstr>“Complementary” Notation</vt:lpstr>
      <vt:lpstr>Example</vt:lpstr>
      <vt:lpstr>Exercise – 2’s C conversions</vt:lpstr>
      <vt:lpstr>Exercise – 2’s C conversions</vt:lpstr>
      <vt:lpstr>2’s Complement Addition</vt:lpstr>
      <vt:lpstr>What is -5 plus +5?</vt:lpstr>
      <vt:lpstr>2’s Complement Subtraction </vt:lpstr>
      <vt:lpstr>What is 10 subtract 3?</vt:lpstr>
      <vt:lpstr>What is 10 subtract -3?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Representing Integer Data</dc:title>
  <dc:creator>CompLab3_5</dc:creator>
  <cp:lastModifiedBy>AIT</cp:lastModifiedBy>
  <cp:revision>18</cp:revision>
  <dcterms:created xsi:type="dcterms:W3CDTF">2018-02-16T11:40:05Z</dcterms:created>
  <dcterms:modified xsi:type="dcterms:W3CDTF">2018-02-20T04:04:02Z</dcterms:modified>
</cp:coreProperties>
</file>