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304" r:id="rId3"/>
    <p:sldId id="279" r:id="rId4"/>
    <p:sldId id="280" r:id="rId5"/>
    <p:sldId id="281" r:id="rId6"/>
    <p:sldId id="299" r:id="rId7"/>
    <p:sldId id="300" r:id="rId8"/>
    <p:sldId id="301" r:id="rId9"/>
    <p:sldId id="302" r:id="rId10"/>
    <p:sldId id="30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FFDB-768F-42C0-BF12-41FEBB3BC41D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6082-B040-4231-B89B-BACCE6E5D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FFDB-768F-42C0-BF12-41FEBB3BC41D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6082-B040-4231-B89B-BACCE6E5D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FFDB-768F-42C0-BF12-41FEBB3BC41D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6082-B040-4231-B89B-BACCE6E5D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FFDB-768F-42C0-BF12-41FEBB3BC41D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6082-B040-4231-B89B-BACCE6E5D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FFDB-768F-42C0-BF12-41FEBB3BC41D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6082-B040-4231-B89B-BACCE6E5D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FFDB-768F-42C0-BF12-41FEBB3BC41D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6082-B040-4231-B89B-BACCE6E5D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FFDB-768F-42C0-BF12-41FEBB3BC41D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6082-B040-4231-B89B-BACCE6E5D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FFDB-768F-42C0-BF12-41FEBB3BC41D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6082-B040-4231-B89B-BACCE6E5D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FFDB-768F-42C0-BF12-41FEBB3BC41D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6082-B040-4231-B89B-BACCE6E5D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FFDB-768F-42C0-BF12-41FEBB3BC41D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6082-B040-4231-B89B-BACCE6E5D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3FFDB-768F-42C0-BF12-41FEBB3BC41D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6082-B040-4231-B89B-BACCE6E5D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3FFDB-768F-42C0-BF12-41FEBB3BC41D}" type="datetimeFigureOut">
              <a:rPr lang="en-US" smtClean="0"/>
              <a:pPr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D6082-B040-4231-B89B-BACCE6E5D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Character &amp; Floating </a:t>
            </a:r>
            <a:r>
              <a:rPr lang="en-US" dirty="0">
                <a:solidFill>
                  <a:srgbClr val="C00000"/>
                </a:solidFill>
              </a:rPr>
              <a:t>Point </a:t>
            </a:r>
            <a:r>
              <a:rPr lang="en-US" dirty="0" smtClean="0">
                <a:solidFill>
                  <a:srgbClr val="C00000"/>
                </a:solidFill>
              </a:rPr>
              <a:t>Numbers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Representation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588" y="0"/>
            <a:ext cx="9145588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Example 4 :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Store -11.75 in 32-bit format</a:t>
            </a:r>
          </a:p>
          <a:p>
            <a:pPr>
              <a:defRPr/>
            </a:pPr>
            <a:endParaRPr lang="en-US" sz="14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Do it yourself.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Excess Notation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To include +</a:t>
            </a:r>
            <a:r>
              <a:rPr lang="en-US" sz="2800" dirty="0" err="1"/>
              <a:t>ve</a:t>
            </a:r>
            <a:r>
              <a:rPr lang="en-US" sz="2800" dirty="0"/>
              <a:t> and –</a:t>
            </a:r>
            <a:r>
              <a:rPr lang="en-US" sz="2800" dirty="0" err="1"/>
              <a:t>ve</a:t>
            </a:r>
            <a:r>
              <a:rPr lang="en-US" sz="2800" dirty="0"/>
              <a:t> exponents, “excess” notation is used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Single precision:  excess 127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Double precision: excess 1023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value of the exponent stored is larger than the actual exponent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E.g., excess 127,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Exponent </a:t>
            </a:r>
            <a:r>
              <a:rPr lang="en-US" dirty="0">
                <a:sym typeface="Symbol" pitchFamily="18" charset="2"/>
              </a:rPr>
              <a:t>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Represents…</a:t>
            </a:r>
          </a:p>
        </p:txBody>
      </p:sp>
      <p:sp>
        <p:nvSpPr>
          <p:cNvPr id="266244" name="Text Box 4"/>
          <p:cNvSpPr txBox="1">
            <a:spLocks noChangeArrowheads="1"/>
          </p:cNvSpPr>
          <p:nvPr/>
        </p:nvSpPr>
        <p:spPr bwMode="auto">
          <a:xfrm>
            <a:off x="3886200" y="4783138"/>
            <a:ext cx="3048000" cy="9318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dirty="0">
                <a:latin typeface="Courier New" pitchFamily="49" charset="0"/>
              </a:rPr>
              <a:t>10000111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dirty="0">
                <a:latin typeface="Courier New" pitchFamily="49" charset="0"/>
              </a:rPr>
              <a:t>135 – 127 =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Single precision</a:t>
            </a:r>
          </a:p>
        </p:txBody>
      </p:sp>
      <p:sp>
        <p:nvSpPr>
          <p:cNvPr id="267268" name="Text Box 4"/>
          <p:cNvSpPr txBox="1">
            <a:spLocks noChangeArrowheads="1"/>
          </p:cNvSpPr>
          <p:nvPr/>
        </p:nvSpPr>
        <p:spPr bwMode="auto">
          <a:xfrm>
            <a:off x="990600" y="2133600"/>
            <a:ext cx="70866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ourier New" pitchFamily="49" charset="0"/>
              </a:rPr>
              <a:t>   0 </a:t>
            </a:r>
            <a:r>
              <a:rPr lang="en-US" dirty="0">
                <a:latin typeface="Courier New" pitchFamily="49" charset="0"/>
              </a:rPr>
              <a:t>10000010 </a:t>
            </a:r>
            <a:r>
              <a:rPr lang="en-US" dirty="0" smtClean="0">
                <a:latin typeface="Courier New" pitchFamily="49" charset="0"/>
              </a:rPr>
              <a:t>    11000000000000000000000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371600" y="2590800"/>
            <a:ext cx="7239000" cy="2438400"/>
            <a:chOff x="864" y="1632"/>
            <a:chExt cx="4560" cy="1536"/>
          </a:xfrm>
        </p:grpSpPr>
        <p:sp>
          <p:nvSpPr>
            <p:cNvPr id="267269" name="Line 5"/>
            <p:cNvSpPr>
              <a:spLocks noChangeShapeType="1"/>
            </p:cNvSpPr>
            <p:nvPr/>
          </p:nvSpPr>
          <p:spPr bwMode="auto">
            <a:xfrm>
              <a:off x="864" y="1632"/>
              <a:ext cx="192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7270" name="Line 6"/>
            <p:cNvSpPr>
              <a:spLocks noChangeShapeType="1"/>
            </p:cNvSpPr>
            <p:nvPr/>
          </p:nvSpPr>
          <p:spPr bwMode="auto">
            <a:xfrm>
              <a:off x="1104" y="1632"/>
              <a:ext cx="960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7271" name="Line 7"/>
            <p:cNvSpPr>
              <a:spLocks noChangeShapeType="1"/>
            </p:cNvSpPr>
            <p:nvPr/>
          </p:nvSpPr>
          <p:spPr bwMode="auto">
            <a:xfrm>
              <a:off x="2160" y="1632"/>
              <a:ext cx="2688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7273" name="Text Box 9"/>
            <p:cNvSpPr txBox="1">
              <a:spLocks noChangeArrowheads="1"/>
            </p:cNvSpPr>
            <p:nvPr/>
          </p:nvSpPr>
          <p:spPr bwMode="auto">
            <a:xfrm>
              <a:off x="3024" y="1968"/>
              <a:ext cx="2400" cy="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1.11</a:t>
              </a:r>
              <a:r>
                <a:rPr lang="en-US" baseline="-25000"/>
                <a:t>2</a:t>
              </a:r>
            </a:p>
          </p:txBody>
        </p:sp>
        <p:sp>
          <p:nvSpPr>
            <p:cNvPr id="267274" name="Text Box 10"/>
            <p:cNvSpPr txBox="1">
              <a:spLocks noChangeArrowheads="1"/>
            </p:cNvSpPr>
            <p:nvPr/>
          </p:nvSpPr>
          <p:spPr bwMode="auto">
            <a:xfrm>
              <a:off x="3024" y="2400"/>
              <a:ext cx="2400" cy="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130 – 127 = 3</a:t>
              </a:r>
            </a:p>
          </p:txBody>
        </p:sp>
        <p:sp>
          <p:nvSpPr>
            <p:cNvPr id="267275" name="Text Box 11"/>
            <p:cNvSpPr txBox="1">
              <a:spLocks noChangeArrowheads="1"/>
            </p:cNvSpPr>
            <p:nvPr/>
          </p:nvSpPr>
          <p:spPr bwMode="auto">
            <a:xfrm>
              <a:off x="3024" y="2868"/>
              <a:ext cx="2400" cy="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 = positive mantissa</a:t>
              </a:r>
            </a:p>
          </p:txBody>
        </p:sp>
        <p:sp>
          <p:nvSpPr>
            <p:cNvPr id="267277" name="Freeform 13"/>
            <p:cNvSpPr>
              <a:spLocks/>
            </p:cNvSpPr>
            <p:nvPr/>
          </p:nvSpPr>
          <p:spPr bwMode="auto">
            <a:xfrm>
              <a:off x="2496" y="1680"/>
              <a:ext cx="528" cy="4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32"/>
                </a:cxn>
                <a:cxn ang="0">
                  <a:pos x="528" y="432"/>
                </a:cxn>
              </a:cxnLst>
              <a:rect l="0" t="0" r="r" b="b"/>
              <a:pathLst>
                <a:path w="528" h="432">
                  <a:moveTo>
                    <a:pt x="0" y="0"/>
                  </a:moveTo>
                  <a:lnTo>
                    <a:pt x="0" y="432"/>
                  </a:lnTo>
                  <a:lnTo>
                    <a:pt x="528" y="43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7278" name="Freeform 14"/>
            <p:cNvSpPr>
              <a:spLocks/>
            </p:cNvSpPr>
            <p:nvPr/>
          </p:nvSpPr>
          <p:spPr bwMode="auto">
            <a:xfrm>
              <a:off x="1488" y="1632"/>
              <a:ext cx="1536" cy="9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12"/>
                </a:cxn>
                <a:cxn ang="0">
                  <a:pos x="1536" y="912"/>
                </a:cxn>
              </a:cxnLst>
              <a:rect l="0" t="0" r="r" b="b"/>
              <a:pathLst>
                <a:path w="1536" h="912">
                  <a:moveTo>
                    <a:pt x="0" y="0"/>
                  </a:moveTo>
                  <a:lnTo>
                    <a:pt x="0" y="912"/>
                  </a:lnTo>
                  <a:lnTo>
                    <a:pt x="1536" y="91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7279" name="Freeform 15"/>
            <p:cNvSpPr>
              <a:spLocks/>
            </p:cNvSpPr>
            <p:nvPr/>
          </p:nvSpPr>
          <p:spPr bwMode="auto">
            <a:xfrm>
              <a:off x="960" y="1632"/>
              <a:ext cx="2064" cy="13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92"/>
                </a:cxn>
                <a:cxn ang="0">
                  <a:pos x="2064" y="1392"/>
                </a:cxn>
              </a:cxnLst>
              <a:rect l="0" t="0" r="r" b="b"/>
              <a:pathLst>
                <a:path w="2064" h="1392">
                  <a:moveTo>
                    <a:pt x="0" y="0"/>
                  </a:moveTo>
                  <a:lnTo>
                    <a:pt x="0" y="1392"/>
                  </a:lnTo>
                  <a:lnTo>
                    <a:pt x="2064" y="139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19200" y="5486400"/>
            <a:ext cx="6934200" cy="519113"/>
            <a:chOff x="768" y="3456"/>
            <a:chExt cx="4368" cy="327"/>
          </a:xfrm>
        </p:grpSpPr>
        <p:sp>
          <p:nvSpPr>
            <p:cNvPr id="267280" name="Text Box 16"/>
            <p:cNvSpPr txBox="1">
              <a:spLocks noChangeArrowheads="1"/>
            </p:cNvSpPr>
            <p:nvPr/>
          </p:nvSpPr>
          <p:spPr bwMode="auto">
            <a:xfrm>
              <a:off x="1947" y="3456"/>
              <a:ext cx="3189" cy="32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/>
                <a:t>+1.11</a:t>
              </a:r>
              <a:r>
                <a:rPr lang="en-US" sz="2800" baseline="-25000"/>
                <a:t>2</a:t>
              </a:r>
              <a:r>
                <a:rPr lang="en-US" sz="2800"/>
                <a:t> x 2</a:t>
              </a:r>
              <a:r>
                <a:rPr lang="en-US" sz="2800" baseline="30000"/>
                <a:t>3</a:t>
              </a:r>
              <a:r>
                <a:rPr lang="en-US" sz="2800"/>
                <a:t> = 1110.0</a:t>
              </a:r>
              <a:r>
                <a:rPr lang="en-US" sz="2800" baseline="-25000"/>
                <a:t>2</a:t>
              </a:r>
              <a:r>
                <a:rPr lang="en-US" sz="2800"/>
                <a:t> = 14.0</a:t>
              </a:r>
              <a:r>
                <a:rPr lang="en-US" sz="2800" baseline="-25000"/>
                <a:t>10</a:t>
              </a:r>
            </a:p>
          </p:txBody>
        </p:sp>
        <p:sp>
          <p:nvSpPr>
            <p:cNvPr id="267281" name="AutoShape 17"/>
            <p:cNvSpPr>
              <a:spLocks noChangeArrowheads="1"/>
            </p:cNvSpPr>
            <p:nvPr/>
          </p:nvSpPr>
          <p:spPr bwMode="auto">
            <a:xfrm>
              <a:off x="768" y="3456"/>
              <a:ext cx="1067" cy="288"/>
            </a:xfrm>
            <a:prstGeom prst="rightArrow">
              <a:avLst>
                <a:gd name="adj1" fmla="val 50000"/>
                <a:gd name="adj2" fmla="val 92622"/>
              </a:avLst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Hexadecimal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 is convenient and common to represent the original floating point number in hexadecimal</a:t>
            </a:r>
          </a:p>
          <a:p>
            <a:r>
              <a:rPr lang="en-US"/>
              <a:t>The preceding example…</a:t>
            </a:r>
          </a:p>
          <a:p>
            <a:pPr>
              <a:buFontTx/>
              <a:buNone/>
            </a:pPr>
            <a:endParaRPr lang="en-US"/>
          </a:p>
        </p:txBody>
      </p:sp>
      <p:sp>
        <p:nvSpPr>
          <p:cNvPr id="275460" name="Text Box 4"/>
          <p:cNvSpPr txBox="1">
            <a:spLocks noChangeArrowheads="1"/>
          </p:cNvSpPr>
          <p:nvPr/>
        </p:nvSpPr>
        <p:spPr bwMode="auto">
          <a:xfrm>
            <a:off x="1676400" y="4038600"/>
            <a:ext cx="64008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ourier New" pitchFamily="49" charset="0"/>
              </a:rPr>
              <a:t>0 10000010 11000000000000000000000</a:t>
            </a:r>
          </a:p>
        </p:txBody>
      </p:sp>
      <p:sp>
        <p:nvSpPr>
          <p:cNvPr id="275461" name="Line 5"/>
          <p:cNvSpPr>
            <a:spLocks noChangeShapeType="1"/>
          </p:cNvSpPr>
          <p:nvPr/>
        </p:nvSpPr>
        <p:spPr bwMode="auto">
          <a:xfrm>
            <a:off x="5867400" y="3962400"/>
            <a:ext cx="0" cy="1371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5462" name="Line 6"/>
          <p:cNvSpPr>
            <a:spLocks noChangeShapeType="1"/>
          </p:cNvSpPr>
          <p:nvPr/>
        </p:nvSpPr>
        <p:spPr bwMode="auto">
          <a:xfrm>
            <a:off x="5334000" y="3962400"/>
            <a:ext cx="0" cy="1371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5463" name="Line 7"/>
          <p:cNvSpPr>
            <a:spLocks noChangeShapeType="1"/>
          </p:cNvSpPr>
          <p:nvPr/>
        </p:nvSpPr>
        <p:spPr bwMode="auto">
          <a:xfrm>
            <a:off x="4800600" y="3962400"/>
            <a:ext cx="0" cy="1371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5464" name="Line 8"/>
          <p:cNvSpPr>
            <a:spLocks noChangeShapeType="1"/>
          </p:cNvSpPr>
          <p:nvPr/>
        </p:nvSpPr>
        <p:spPr bwMode="auto">
          <a:xfrm>
            <a:off x="4267200" y="3962400"/>
            <a:ext cx="0" cy="1371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5465" name="Line 9"/>
          <p:cNvSpPr>
            <a:spLocks noChangeShapeType="1"/>
          </p:cNvSpPr>
          <p:nvPr/>
        </p:nvSpPr>
        <p:spPr bwMode="auto">
          <a:xfrm>
            <a:off x="3657600" y="3962400"/>
            <a:ext cx="0" cy="1371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5466" name="Line 10"/>
          <p:cNvSpPr>
            <a:spLocks noChangeShapeType="1"/>
          </p:cNvSpPr>
          <p:nvPr/>
        </p:nvSpPr>
        <p:spPr bwMode="auto">
          <a:xfrm>
            <a:off x="2971800" y="3962400"/>
            <a:ext cx="0" cy="1371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5467" name="Line 11"/>
          <p:cNvSpPr>
            <a:spLocks noChangeShapeType="1"/>
          </p:cNvSpPr>
          <p:nvPr/>
        </p:nvSpPr>
        <p:spPr bwMode="auto">
          <a:xfrm>
            <a:off x="2438400" y="3962400"/>
            <a:ext cx="0" cy="13716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5468" name="Text Box 12"/>
          <p:cNvSpPr txBox="1">
            <a:spLocks noChangeArrowheads="1"/>
          </p:cNvSpPr>
          <p:nvPr/>
        </p:nvSpPr>
        <p:spPr bwMode="auto">
          <a:xfrm>
            <a:off x="1751012" y="4648200"/>
            <a:ext cx="458788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>
                <a:latin typeface="Courier New" pitchFamily="49" charset="0"/>
              </a:rPr>
              <a:t>4</a:t>
            </a:r>
          </a:p>
        </p:txBody>
      </p:sp>
      <p:sp>
        <p:nvSpPr>
          <p:cNvPr id="275469" name="Text Box 13"/>
          <p:cNvSpPr txBox="1">
            <a:spLocks noChangeArrowheads="1"/>
          </p:cNvSpPr>
          <p:nvPr/>
        </p:nvSpPr>
        <p:spPr bwMode="auto">
          <a:xfrm>
            <a:off x="2438400" y="4648200"/>
            <a:ext cx="458788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latin typeface="Courier New" pitchFamily="49" charset="0"/>
              </a:rPr>
              <a:t>1</a:t>
            </a:r>
          </a:p>
        </p:txBody>
      </p:sp>
      <p:sp>
        <p:nvSpPr>
          <p:cNvPr id="275470" name="Text Box 14"/>
          <p:cNvSpPr txBox="1">
            <a:spLocks noChangeArrowheads="1"/>
          </p:cNvSpPr>
          <p:nvPr/>
        </p:nvSpPr>
        <p:spPr bwMode="auto">
          <a:xfrm>
            <a:off x="2971800" y="4648200"/>
            <a:ext cx="458788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>
                <a:latin typeface="Courier New" pitchFamily="49" charset="0"/>
              </a:rPr>
              <a:t>6</a:t>
            </a:r>
          </a:p>
        </p:txBody>
      </p:sp>
      <p:sp>
        <p:nvSpPr>
          <p:cNvPr id="275471" name="Text Box 15"/>
          <p:cNvSpPr txBox="1">
            <a:spLocks noChangeArrowheads="1"/>
          </p:cNvSpPr>
          <p:nvPr/>
        </p:nvSpPr>
        <p:spPr bwMode="auto">
          <a:xfrm>
            <a:off x="3657600" y="4648200"/>
            <a:ext cx="458788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>
                <a:latin typeface="Courier New" pitchFamily="49" charset="0"/>
              </a:rPr>
              <a:t>0</a:t>
            </a:r>
          </a:p>
        </p:txBody>
      </p:sp>
      <p:sp>
        <p:nvSpPr>
          <p:cNvPr id="275472" name="Text Box 16"/>
          <p:cNvSpPr txBox="1">
            <a:spLocks noChangeArrowheads="1"/>
          </p:cNvSpPr>
          <p:nvPr/>
        </p:nvSpPr>
        <p:spPr bwMode="auto">
          <a:xfrm>
            <a:off x="4267200" y="4648200"/>
            <a:ext cx="458788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>
                <a:latin typeface="Courier New" pitchFamily="49" charset="0"/>
              </a:rPr>
              <a:t>0</a:t>
            </a:r>
          </a:p>
        </p:txBody>
      </p:sp>
      <p:sp>
        <p:nvSpPr>
          <p:cNvPr id="275473" name="Text Box 17"/>
          <p:cNvSpPr txBox="1">
            <a:spLocks noChangeArrowheads="1"/>
          </p:cNvSpPr>
          <p:nvPr/>
        </p:nvSpPr>
        <p:spPr bwMode="auto">
          <a:xfrm>
            <a:off x="4800600" y="4648200"/>
            <a:ext cx="458788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>
                <a:latin typeface="Courier New" pitchFamily="49" charset="0"/>
              </a:rPr>
              <a:t>0</a:t>
            </a:r>
          </a:p>
        </p:txBody>
      </p:sp>
      <p:sp>
        <p:nvSpPr>
          <p:cNvPr id="275474" name="Text Box 18"/>
          <p:cNvSpPr txBox="1">
            <a:spLocks noChangeArrowheads="1"/>
          </p:cNvSpPr>
          <p:nvPr/>
        </p:nvSpPr>
        <p:spPr bwMode="auto">
          <a:xfrm>
            <a:off x="5334000" y="4648200"/>
            <a:ext cx="458788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>
                <a:latin typeface="Courier New" pitchFamily="49" charset="0"/>
              </a:rPr>
              <a:t>0</a:t>
            </a:r>
          </a:p>
        </p:txBody>
      </p:sp>
      <p:sp>
        <p:nvSpPr>
          <p:cNvPr id="275475" name="Text Box 19"/>
          <p:cNvSpPr txBox="1">
            <a:spLocks noChangeArrowheads="1"/>
          </p:cNvSpPr>
          <p:nvPr/>
        </p:nvSpPr>
        <p:spPr bwMode="auto">
          <a:xfrm>
            <a:off x="5867400" y="4648200"/>
            <a:ext cx="458788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>
                <a:latin typeface="Courier New" pitchFamily="49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Converting </a:t>
            </a:r>
            <a:r>
              <a:rPr lang="en-US" sz="3600" u="sng"/>
              <a:t>from</a:t>
            </a:r>
            <a:r>
              <a:rPr lang="en-US" sz="3600"/>
              <a:t> Floating Point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E.g., What decimal value is represented by the following 32-bit floating point number?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271367" name="Text Box 7"/>
          <p:cNvSpPr txBox="1">
            <a:spLocks noChangeArrowheads="1"/>
          </p:cNvSpPr>
          <p:nvPr/>
        </p:nvSpPr>
        <p:spPr bwMode="auto">
          <a:xfrm>
            <a:off x="3276600" y="2743200"/>
            <a:ext cx="18891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</a:rPr>
              <a:t>C17B0000</a:t>
            </a:r>
            <a:r>
              <a:rPr lang="en-US" baseline="-25000">
                <a:latin typeface="Courier New" pitchFamily="49" charset="0"/>
              </a:rPr>
              <a:t>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Step 1</a:t>
            </a:r>
          </a:p>
          <a:p>
            <a:pPr lvl="1"/>
            <a:r>
              <a:rPr lang="en-US"/>
              <a:t>Express in binary and find S, E, and M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276484" name="Text Box 4"/>
          <p:cNvSpPr txBox="1">
            <a:spLocks noChangeArrowheads="1"/>
          </p:cNvSpPr>
          <p:nvPr/>
        </p:nvSpPr>
        <p:spPr bwMode="auto">
          <a:xfrm>
            <a:off x="1447800" y="2743200"/>
            <a:ext cx="6705600" cy="11874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latin typeface="Courier New" pitchFamily="49" charset="0"/>
              </a:rPr>
              <a:t>C17B0000</a:t>
            </a:r>
            <a:r>
              <a:rPr lang="en-US" baseline="-25000" dirty="0">
                <a:latin typeface="Courier New" pitchFamily="49" charset="0"/>
              </a:rPr>
              <a:t>16 </a:t>
            </a:r>
            <a:r>
              <a:rPr lang="en-US" dirty="0">
                <a:latin typeface="Courier New" pitchFamily="49" charset="0"/>
              </a:rPr>
              <a:t>= </a:t>
            </a:r>
          </a:p>
          <a:p>
            <a:endParaRPr lang="en-US" dirty="0">
              <a:latin typeface="Courier New" pitchFamily="49" charset="0"/>
            </a:endParaRPr>
          </a:p>
          <a:p>
            <a:r>
              <a:rPr lang="en-US" dirty="0">
                <a:latin typeface="Courier New" pitchFamily="49" charset="0"/>
              </a:rPr>
              <a:t>1 10000010 11110110000000000000000</a:t>
            </a:r>
            <a:r>
              <a:rPr lang="en-US" baseline="-25000" dirty="0">
                <a:latin typeface="Courier New" pitchFamily="49" charset="0"/>
              </a:rPr>
              <a:t>2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050925" y="3886200"/>
            <a:ext cx="5273675" cy="1890713"/>
            <a:chOff x="662" y="2448"/>
            <a:chExt cx="3322" cy="1191"/>
          </a:xfrm>
        </p:grpSpPr>
        <p:sp>
          <p:nvSpPr>
            <p:cNvPr id="276485" name="Line 5"/>
            <p:cNvSpPr>
              <a:spLocks noChangeShapeType="1"/>
            </p:cNvSpPr>
            <p:nvPr/>
          </p:nvSpPr>
          <p:spPr bwMode="auto">
            <a:xfrm>
              <a:off x="864" y="2448"/>
              <a:ext cx="192" cy="0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76486" name="Line 6"/>
            <p:cNvSpPr>
              <a:spLocks noChangeShapeType="1"/>
            </p:cNvSpPr>
            <p:nvPr/>
          </p:nvSpPr>
          <p:spPr bwMode="auto">
            <a:xfrm>
              <a:off x="1152" y="2448"/>
              <a:ext cx="672" cy="0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276487" name="Line 7"/>
            <p:cNvSpPr>
              <a:spLocks noChangeShapeType="1"/>
            </p:cNvSpPr>
            <p:nvPr/>
          </p:nvSpPr>
          <p:spPr bwMode="auto">
            <a:xfrm>
              <a:off x="1920" y="2448"/>
              <a:ext cx="2064" cy="0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276488" name="Text Box 8"/>
            <p:cNvSpPr txBox="1">
              <a:spLocks noChangeArrowheads="1"/>
            </p:cNvSpPr>
            <p:nvPr/>
          </p:nvSpPr>
          <p:spPr bwMode="auto">
            <a:xfrm>
              <a:off x="912" y="2496"/>
              <a:ext cx="223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276489" name="Text Box 9"/>
            <p:cNvSpPr txBox="1">
              <a:spLocks noChangeArrowheads="1"/>
            </p:cNvSpPr>
            <p:nvPr/>
          </p:nvSpPr>
          <p:spPr bwMode="auto">
            <a:xfrm>
              <a:off x="1488" y="2496"/>
              <a:ext cx="233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E</a:t>
              </a:r>
            </a:p>
          </p:txBody>
        </p:sp>
        <p:sp>
          <p:nvSpPr>
            <p:cNvPr id="276490" name="Text Box 10"/>
            <p:cNvSpPr txBox="1">
              <a:spLocks noChangeArrowheads="1"/>
            </p:cNvSpPr>
            <p:nvPr/>
          </p:nvSpPr>
          <p:spPr bwMode="auto">
            <a:xfrm>
              <a:off x="3408" y="2496"/>
              <a:ext cx="287" cy="28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M</a:t>
              </a:r>
            </a:p>
          </p:txBody>
        </p:sp>
        <p:sp>
          <p:nvSpPr>
            <p:cNvPr id="276491" name="Text Box 11"/>
            <p:cNvSpPr txBox="1">
              <a:spLocks noChangeArrowheads="1"/>
            </p:cNvSpPr>
            <p:nvPr/>
          </p:nvSpPr>
          <p:spPr bwMode="auto">
            <a:xfrm>
              <a:off x="662" y="3109"/>
              <a:ext cx="1077" cy="530"/>
            </a:xfrm>
            <a:prstGeom prst="rect">
              <a:avLst/>
            </a:prstGeom>
            <a:noFill/>
            <a:ln w="19050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 = negative</a:t>
              </a:r>
            </a:p>
            <a:p>
              <a:r>
                <a:rPr lang="en-US"/>
                <a:t>0 = positive</a:t>
              </a:r>
            </a:p>
          </p:txBody>
        </p:sp>
        <p:sp>
          <p:nvSpPr>
            <p:cNvPr id="276492" name="Line 12"/>
            <p:cNvSpPr>
              <a:spLocks noChangeShapeType="1"/>
            </p:cNvSpPr>
            <p:nvPr/>
          </p:nvSpPr>
          <p:spPr bwMode="auto">
            <a:xfrm flipV="1">
              <a:off x="1008" y="2784"/>
              <a:ext cx="0" cy="336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1089025"/>
            <a:r>
              <a:rPr lang="en-US"/>
              <a:t>Step 2</a:t>
            </a:r>
          </a:p>
          <a:p>
            <a:pPr lvl="1" defTabSz="1089025"/>
            <a:r>
              <a:rPr lang="en-US"/>
              <a:t>Find “real” exponent, </a:t>
            </a:r>
            <a:r>
              <a:rPr lang="en-US" i="1"/>
              <a:t>n</a:t>
            </a:r>
          </a:p>
          <a:p>
            <a:pPr lvl="1" defTabSz="1089025"/>
            <a:r>
              <a:rPr lang="en-US" i="1"/>
              <a:t>n</a:t>
            </a:r>
            <a:r>
              <a:rPr lang="en-US"/>
              <a:t>	= E – 127</a:t>
            </a:r>
          </a:p>
          <a:p>
            <a:pPr lvl="1" defTabSz="1089025">
              <a:buFontTx/>
              <a:buNone/>
            </a:pPr>
            <a:r>
              <a:rPr lang="en-US"/>
              <a:t>		= 10000010</a:t>
            </a:r>
            <a:r>
              <a:rPr lang="en-US" baseline="-25000"/>
              <a:t>2</a:t>
            </a:r>
            <a:r>
              <a:rPr lang="en-US"/>
              <a:t> – 127</a:t>
            </a:r>
          </a:p>
          <a:p>
            <a:pPr lvl="1" defTabSz="1089025">
              <a:buFontTx/>
              <a:buNone/>
            </a:pPr>
            <a:r>
              <a:rPr lang="en-US"/>
              <a:t>		= 130 – 127</a:t>
            </a:r>
          </a:p>
          <a:p>
            <a:pPr lvl="1" defTabSz="1089025">
              <a:buFontTx/>
              <a:buNone/>
            </a:pPr>
            <a:r>
              <a:rPr lang="en-US"/>
              <a:t>		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Step 3</a:t>
            </a:r>
          </a:p>
          <a:p>
            <a:pPr lvl="1"/>
            <a:r>
              <a:rPr lang="en-US"/>
              <a:t>Put S, M, and </a:t>
            </a:r>
            <a:r>
              <a:rPr lang="en-US" i="1"/>
              <a:t>n</a:t>
            </a:r>
            <a:r>
              <a:rPr lang="en-US"/>
              <a:t> together to form binary result</a:t>
            </a:r>
          </a:p>
          <a:p>
            <a:pPr lvl="1"/>
            <a:r>
              <a:rPr lang="en-US"/>
              <a:t>(Don’t forget the implied “1.” on the left of the mantissa.)</a:t>
            </a:r>
          </a:p>
        </p:txBody>
      </p:sp>
      <p:sp>
        <p:nvSpPr>
          <p:cNvPr id="278532" name="Text Box 4"/>
          <p:cNvSpPr txBox="1">
            <a:spLocks noChangeArrowheads="1"/>
          </p:cNvSpPr>
          <p:nvPr/>
        </p:nvSpPr>
        <p:spPr bwMode="auto">
          <a:xfrm>
            <a:off x="1447800" y="3657600"/>
            <a:ext cx="6705600" cy="16764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ourier New" pitchFamily="49" charset="0"/>
              </a:rPr>
              <a:t>-1.1111011</a:t>
            </a:r>
            <a:r>
              <a:rPr lang="en-US" baseline="-25000">
                <a:latin typeface="Courier New" pitchFamily="49" charset="0"/>
              </a:rPr>
              <a:t>2 </a:t>
            </a:r>
            <a:r>
              <a:rPr lang="en-US">
                <a:latin typeface="Courier New" pitchFamily="49" charset="0"/>
              </a:rPr>
              <a:t>x 2</a:t>
            </a:r>
            <a:r>
              <a:rPr lang="en-US" i="1" baseline="30000">
                <a:latin typeface="Courier New" pitchFamily="49" charset="0"/>
              </a:rPr>
              <a:t>n</a:t>
            </a:r>
            <a:r>
              <a:rPr lang="en-US" baseline="30000">
                <a:latin typeface="Courier New" pitchFamily="49" charset="0"/>
              </a:rPr>
              <a:t> </a:t>
            </a:r>
            <a:r>
              <a:rPr lang="en-US">
                <a:latin typeface="Courier New" pitchFamily="49" charset="0"/>
              </a:rPr>
              <a:t>=</a:t>
            </a:r>
          </a:p>
          <a:p>
            <a:r>
              <a:rPr lang="en-US" baseline="30000">
                <a:latin typeface="Courier New" pitchFamily="49" charset="0"/>
              </a:rPr>
              <a:t> </a:t>
            </a:r>
          </a:p>
          <a:p>
            <a:r>
              <a:rPr lang="en-US">
                <a:latin typeface="Courier New" pitchFamily="49" charset="0"/>
              </a:rPr>
              <a:t>-1.1111011</a:t>
            </a:r>
            <a:r>
              <a:rPr lang="en-US" baseline="-25000">
                <a:latin typeface="Courier New" pitchFamily="49" charset="0"/>
              </a:rPr>
              <a:t>2 </a:t>
            </a:r>
            <a:r>
              <a:rPr lang="en-US">
                <a:latin typeface="Courier New" pitchFamily="49" charset="0"/>
              </a:rPr>
              <a:t>x 2</a:t>
            </a:r>
            <a:r>
              <a:rPr lang="en-US" baseline="30000">
                <a:latin typeface="Courier New" pitchFamily="49" charset="0"/>
              </a:rPr>
              <a:t>3 </a:t>
            </a:r>
            <a:r>
              <a:rPr lang="en-US">
                <a:latin typeface="Courier New" pitchFamily="49" charset="0"/>
              </a:rPr>
              <a:t>=</a:t>
            </a:r>
            <a:r>
              <a:rPr lang="en-US" baseline="30000">
                <a:latin typeface="Courier New" pitchFamily="49" charset="0"/>
              </a:rPr>
              <a:t> </a:t>
            </a:r>
          </a:p>
          <a:p>
            <a:endParaRPr lang="en-US" baseline="30000">
              <a:latin typeface="Courier New" pitchFamily="49" charset="0"/>
            </a:endParaRPr>
          </a:p>
          <a:p>
            <a:r>
              <a:rPr lang="en-US">
                <a:latin typeface="Courier New" pitchFamily="49" charset="0"/>
              </a:rPr>
              <a:t>-1111.1011</a:t>
            </a:r>
            <a:r>
              <a:rPr lang="en-US" baseline="-25000">
                <a:latin typeface="Courier New" pitchFamily="49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Step 4</a:t>
            </a:r>
          </a:p>
          <a:p>
            <a:pPr lvl="1"/>
            <a:r>
              <a:rPr lang="en-US"/>
              <a:t>Express result in decimal</a:t>
            </a: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2933700" y="2590800"/>
            <a:ext cx="22987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ourier New" pitchFamily="49" charset="0"/>
              </a:rPr>
              <a:t>-1111.1011</a:t>
            </a:r>
            <a:r>
              <a:rPr lang="en-US" baseline="-25000">
                <a:latin typeface="Courier New" pitchFamily="49" charset="0"/>
              </a:rPr>
              <a:t>2</a:t>
            </a:r>
          </a:p>
        </p:txBody>
      </p:sp>
      <p:sp>
        <p:nvSpPr>
          <p:cNvPr id="279557" name="Line 5"/>
          <p:cNvSpPr>
            <a:spLocks noChangeShapeType="1"/>
          </p:cNvSpPr>
          <p:nvPr/>
        </p:nvSpPr>
        <p:spPr bwMode="auto">
          <a:xfrm>
            <a:off x="2819400" y="2971800"/>
            <a:ext cx="9017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9558" name="Line 6"/>
          <p:cNvSpPr>
            <a:spLocks noChangeShapeType="1"/>
          </p:cNvSpPr>
          <p:nvPr/>
        </p:nvSpPr>
        <p:spPr bwMode="auto">
          <a:xfrm>
            <a:off x="3886200" y="2971800"/>
            <a:ext cx="6985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9559" name="Text Box 7"/>
          <p:cNvSpPr txBox="1">
            <a:spLocks noChangeArrowheads="1"/>
          </p:cNvSpPr>
          <p:nvPr/>
        </p:nvSpPr>
        <p:spPr bwMode="auto">
          <a:xfrm>
            <a:off x="3162300" y="3048000"/>
            <a:ext cx="59055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-15</a:t>
            </a:r>
          </a:p>
        </p:txBody>
      </p:sp>
      <p:sp>
        <p:nvSpPr>
          <p:cNvPr id="279560" name="Text Box 8"/>
          <p:cNvSpPr txBox="1">
            <a:spLocks noChangeArrowheads="1"/>
          </p:cNvSpPr>
          <p:nvPr/>
        </p:nvSpPr>
        <p:spPr bwMode="auto">
          <a:xfrm>
            <a:off x="4991100" y="3200400"/>
            <a:ext cx="2019300" cy="15525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8788"/>
            <a:r>
              <a:rPr lang="en-US"/>
              <a:t>2</a:t>
            </a:r>
            <a:r>
              <a:rPr lang="en-US" baseline="30000"/>
              <a:t>-1</a:t>
            </a:r>
            <a:r>
              <a:rPr lang="en-US"/>
              <a:t>	= 0.5</a:t>
            </a:r>
          </a:p>
          <a:p>
            <a:pPr defTabSz="458788"/>
            <a:r>
              <a:rPr lang="en-US"/>
              <a:t>2</a:t>
            </a:r>
            <a:r>
              <a:rPr lang="en-US" baseline="30000"/>
              <a:t>-3</a:t>
            </a:r>
            <a:r>
              <a:rPr lang="en-US"/>
              <a:t>	= 0.125</a:t>
            </a:r>
          </a:p>
          <a:p>
            <a:pPr defTabSz="458788"/>
            <a:r>
              <a:rPr lang="en-US"/>
              <a:t>2</a:t>
            </a:r>
            <a:r>
              <a:rPr lang="en-US" baseline="30000"/>
              <a:t>-4</a:t>
            </a:r>
            <a:r>
              <a:rPr lang="en-US"/>
              <a:t>	= 0.0625	</a:t>
            </a:r>
          </a:p>
          <a:p>
            <a:pPr defTabSz="458788"/>
            <a:r>
              <a:rPr lang="en-US"/>
              <a:t>	   0.6875	</a:t>
            </a:r>
          </a:p>
        </p:txBody>
      </p:sp>
      <p:sp>
        <p:nvSpPr>
          <p:cNvPr id="279561" name="Line 9"/>
          <p:cNvSpPr>
            <a:spLocks noChangeShapeType="1"/>
          </p:cNvSpPr>
          <p:nvPr/>
        </p:nvSpPr>
        <p:spPr bwMode="auto">
          <a:xfrm>
            <a:off x="5562600" y="4038600"/>
            <a:ext cx="915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9562" name="Line 10"/>
          <p:cNvSpPr>
            <a:spLocks noChangeShapeType="1"/>
          </p:cNvSpPr>
          <p:nvPr/>
        </p:nvSpPr>
        <p:spPr bwMode="auto">
          <a:xfrm>
            <a:off x="4381500" y="2971800"/>
            <a:ext cx="0" cy="4572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9563" name="Line 11"/>
          <p:cNvSpPr>
            <a:spLocks noChangeShapeType="1"/>
          </p:cNvSpPr>
          <p:nvPr/>
        </p:nvSpPr>
        <p:spPr bwMode="auto">
          <a:xfrm>
            <a:off x="4381500" y="3429000"/>
            <a:ext cx="533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9564" name="Text Box 12"/>
          <p:cNvSpPr txBox="1">
            <a:spLocks noChangeArrowheads="1"/>
          </p:cNvSpPr>
          <p:nvPr/>
        </p:nvSpPr>
        <p:spPr bwMode="auto">
          <a:xfrm>
            <a:off x="2489200" y="5302250"/>
            <a:ext cx="348615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/>
              <a:t>Answer: -15.6875</a:t>
            </a:r>
          </a:p>
        </p:txBody>
      </p:sp>
      <p:sp>
        <p:nvSpPr>
          <p:cNvPr id="279566" name="Line 14"/>
          <p:cNvSpPr>
            <a:spLocks noChangeShapeType="1"/>
          </p:cNvSpPr>
          <p:nvPr/>
        </p:nvSpPr>
        <p:spPr bwMode="auto">
          <a:xfrm>
            <a:off x="3429000" y="3429000"/>
            <a:ext cx="1066800" cy="17526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9567" name="Line 15"/>
          <p:cNvSpPr>
            <a:spLocks noChangeShapeType="1"/>
          </p:cNvSpPr>
          <p:nvPr/>
        </p:nvSpPr>
        <p:spPr bwMode="auto">
          <a:xfrm flipH="1">
            <a:off x="5689600" y="4800600"/>
            <a:ext cx="457200" cy="4572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Converting </a:t>
            </a:r>
            <a:r>
              <a:rPr lang="en-US" sz="3600" u="sng"/>
              <a:t>to</a:t>
            </a:r>
            <a:r>
              <a:rPr lang="en-US" sz="3600"/>
              <a:t> Floating Point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E.g., Express 36.5625</a:t>
            </a:r>
            <a:r>
              <a:rPr lang="en-US" baseline="-25000"/>
              <a:t>10</a:t>
            </a:r>
            <a:r>
              <a:rPr lang="en-US"/>
              <a:t> as a 32-bit floating point number (in hexadecimal)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0" y="0"/>
            <a:ext cx="708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Representation of </a:t>
            </a:r>
            <a:r>
              <a:rPr lang="en-US" b="1" dirty="0" smtClean="0">
                <a:solidFill>
                  <a:srgbClr val="C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Character (Information)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487363"/>
            <a:ext cx="876300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latin typeface="Calibri" pitchFamily="34" charset="0"/>
              </a:rPr>
              <a:t>Alpha Numeric Information</a:t>
            </a:r>
          </a:p>
          <a:p>
            <a:pPr>
              <a:defRPr/>
            </a:pPr>
            <a:r>
              <a:rPr lang="en-US" dirty="0">
                <a:latin typeface="Calibri" pitchFamily="34" charset="0"/>
              </a:rPr>
              <a:t>The alpha numeric information like name of the student, college name etc.  represented  by string of characters. This information is represented by ASCII or EASCII or UNICODE character set format.</a:t>
            </a:r>
          </a:p>
          <a:p>
            <a:pPr>
              <a:defRPr/>
            </a:pPr>
            <a:endParaRPr lang="en-US" b="1" dirty="0">
              <a:latin typeface="Calibri" pitchFamily="34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alibri" pitchFamily="34" charset="0"/>
              </a:rPr>
              <a:t>ASCII</a:t>
            </a:r>
          </a:p>
          <a:p>
            <a:pPr>
              <a:defRPr/>
            </a:pPr>
            <a:r>
              <a:rPr lang="en-US" dirty="0">
                <a:latin typeface="Calibri" pitchFamily="34" charset="0"/>
              </a:rPr>
              <a:t>The full form of ASCII is 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American Standard Code for Information Interchange</a:t>
            </a:r>
            <a:r>
              <a:rPr lang="en-US" dirty="0">
                <a:latin typeface="Calibri" pitchFamily="34" charset="0"/>
              </a:rPr>
              <a:t>.</a:t>
            </a:r>
          </a:p>
          <a:p>
            <a:pPr>
              <a:defRPr/>
            </a:pPr>
            <a:r>
              <a:rPr lang="en-US" dirty="0">
                <a:latin typeface="Calibri" pitchFamily="34" charset="0"/>
              </a:rPr>
              <a:t>ASCII is a 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seven bit </a:t>
            </a:r>
            <a:r>
              <a:rPr lang="en-US" dirty="0">
                <a:latin typeface="Calibri" pitchFamily="34" charset="0"/>
              </a:rPr>
              <a:t>binary representation.</a:t>
            </a:r>
          </a:p>
          <a:p>
            <a:pPr>
              <a:defRPr/>
            </a:pPr>
            <a:r>
              <a:rPr lang="en-US" dirty="0">
                <a:latin typeface="Calibri" pitchFamily="34" charset="0"/>
              </a:rPr>
              <a:t>It can represent 128 different symbols.</a:t>
            </a:r>
          </a:p>
          <a:p>
            <a:pPr>
              <a:defRPr/>
            </a:pPr>
            <a:endParaRPr lang="en-US" dirty="0">
              <a:latin typeface="Calibri" pitchFamily="34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alibri" pitchFamily="34" charset="0"/>
              </a:rPr>
              <a:t>EASCII</a:t>
            </a:r>
          </a:p>
          <a:p>
            <a:pPr>
              <a:defRPr/>
            </a:pPr>
            <a:r>
              <a:rPr lang="en-US" dirty="0">
                <a:latin typeface="Calibri" pitchFamily="34" charset="0"/>
              </a:rPr>
              <a:t>The full form of EASCII is 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Extended American Standard Code for Information Interchange</a:t>
            </a:r>
            <a:r>
              <a:rPr lang="en-US" dirty="0">
                <a:latin typeface="Calibri" pitchFamily="34" charset="0"/>
              </a:rPr>
              <a:t>.</a:t>
            </a:r>
          </a:p>
          <a:p>
            <a:pPr>
              <a:defRPr/>
            </a:pPr>
            <a:r>
              <a:rPr lang="en-US" dirty="0">
                <a:latin typeface="Calibri" pitchFamily="34" charset="0"/>
              </a:rPr>
              <a:t>EASCII is 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a eight bit </a:t>
            </a:r>
            <a:r>
              <a:rPr lang="en-US" dirty="0">
                <a:latin typeface="Calibri" pitchFamily="34" charset="0"/>
              </a:rPr>
              <a:t>binary representation.</a:t>
            </a:r>
          </a:p>
          <a:p>
            <a:pPr>
              <a:defRPr/>
            </a:pPr>
            <a:r>
              <a:rPr lang="en-US" dirty="0">
                <a:latin typeface="Calibri" pitchFamily="34" charset="0"/>
              </a:rPr>
              <a:t>It can represent 256 different symbols.</a:t>
            </a:r>
          </a:p>
          <a:p>
            <a:pPr>
              <a:defRPr/>
            </a:pPr>
            <a:endParaRPr lang="en-US" dirty="0">
              <a:latin typeface="Calibri" pitchFamily="34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FF"/>
                </a:solidFill>
                <a:latin typeface="Calibri" pitchFamily="34" charset="0"/>
              </a:rPr>
              <a:t>UNICODE</a:t>
            </a:r>
          </a:p>
          <a:p>
            <a:pPr>
              <a:defRPr/>
            </a:pPr>
            <a:r>
              <a:rPr lang="en-US" dirty="0">
                <a:latin typeface="Calibri" pitchFamily="34" charset="0"/>
              </a:rPr>
              <a:t>The ASCII and EASCII character set can represent only upper and lower case alphabet.</a:t>
            </a:r>
          </a:p>
          <a:p>
            <a:pPr>
              <a:defRPr/>
            </a:pPr>
            <a:r>
              <a:rPr lang="en-US" dirty="0">
                <a:latin typeface="Calibri" pitchFamily="34" charset="0"/>
              </a:rPr>
              <a:t>Other languages characters are necessary to develop multilingual systems.</a:t>
            </a:r>
          </a:p>
          <a:p>
            <a:pPr>
              <a:defRPr/>
            </a:pPr>
            <a:r>
              <a:rPr lang="en-US" dirty="0">
                <a:latin typeface="Calibri" pitchFamily="34" charset="0"/>
              </a:rPr>
              <a:t>Unicode character set represents character from different languages like Japanese, Korean, South Asian languages.</a:t>
            </a:r>
          </a:p>
          <a:p>
            <a:pPr>
              <a:defRPr/>
            </a:pPr>
            <a:r>
              <a:rPr lang="en-US" dirty="0">
                <a:latin typeface="Calibri" pitchFamily="34" charset="0"/>
              </a:rPr>
              <a:t>Unicode character set is 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a 16-bit </a:t>
            </a:r>
            <a:r>
              <a:rPr lang="en-US" dirty="0">
                <a:latin typeface="Calibri" pitchFamily="34" charset="0"/>
              </a:rPr>
              <a:t>representation of the symbol.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Step 1</a:t>
            </a:r>
          </a:p>
          <a:p>
            <a:pPr lvl="1"/>
            <a:r>
              <a:rPr lang="en-US"/>
              <a:t>Express original value in binary</a:t>
            </a:r>
          </a:p>
        </p:txBody>
      </p:sp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1419225" y="2774950"/>
            <a:ext cx="2314575" cy="11874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</a:rPr>
              <a:t>36.5625</a:t>
            </a:r>
            <a:r>
              <a:rPr lang="en-US" baseline="-25000">
                <a:latin typeface="Courier New" pitchFamily="49" charset="0"/>
              </a:rPr>
              <a:t>10</a:t>
            </a:r>
            <a:r>
              <a:rPr lang="en-US">
                <a:latin typeface="Courier New" pitchFamily="49" charset="0"/>
              </a:rPr>
              <a:t> =</a:t>
            </a:r>
          </a:p>
          <a:p>
            <a:endParaRPr lang="en-US">
              <a:latin typeface="Courier New" pitchFamily="49" charset="0"/>
            </a:endParaRPr>
          </a:p>
          <a:p>
            <a:r>
              <a:rPr lang="en-US">
                <a:latin typeface="Courier New" pitchFamily="49" charset="0"/>
              </a:rPr>
              <a:t>100100.1001</a:t>
            </a:r>
            <a:r>
              <a:rPr lang="en-US" baseline="-25000">
                <a:latin typeface="Courier New" pitchFamily="49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Step 2</a:t>
            </a:r>
          </a:p>
          <a:p>
            <a:pPr lvl="1"/>
            <a:r>
              <a:rPr lang="en-US"/>
              <a:t>Normalize</a:t>
            </a:r>
          </a:p>
        </p:txBody>
      </p:sp>
      <p:sp>
        <p:nvSpPr>
          <p:cNvPr id="281603" name="Text Box 3"/>
          <p:cNvSpPr txBox="1">
            <a:spLocks noChangeArrowheads="1"/>
          </p:cNvSpPr>
          <p:nvPr/>
        </p:nvSpPr>
        <p:spPr bwMode="auto">
          <a:xfrm>
            <a:off x="1419225" y="2774950"/>
            <a:ext cx="3167063" cy="11874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</a:rPr>
              <a:t>100100.1001</a:t>
            </a:r>
            <a:r>
              <a:rPr lang="en-US" baseline="-25000">
                <a:latin typeface="Courier New" pitchFamily="49" charset="0"/>
              </a:rPr>
              <a:t>2 </a:t>
            </a:r>
            <a:r>
              <a:rPr lang="en-US">
                <a:latin typeface="Courier New" pitchFamily="49" charset="0"/>
              </a:rPr>
              <a:t>= </a:t>
            </a:r>
          </a:p>
          <a:p>
            <a:endParaRPr lang="en-US">
              <a:latin typeface="Courier New" pitchFamily="49" charset="0"/>
            </a:endParaRPr>
          </a:p>
          <a:p>
            <a:r>
              <a:rPr lang="en-US">
                <a:latin typeface="Courier New" pitchFamily="49" charset="0"/>
              </a:rPr>
              <a:t>1.001001001</a:t>
            </a:r>
            <a:r>
              <a:rPr lang="en-US" baseline="-25000">
                <a:latin typeface="Courier New" pitchFamily="49" charset="0"/>
              </a:rPr>
              <a:t>2</a:t>
            </a:r>
            <a:r>
              <a:rPr lang="en-US">
                <a:latin typeface="Courier New" pitchFamily="49" charset="0"/>
              </a:rPr>
              <a:t> x 2</a:t>
            </a:r>
            <a:r>
              <a:rPr lang="en-US" baseline="30000">
                <a:latin typeface="Courier New" pitchFamily="49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Step 3</a:t>
            </a:r>
          </a:p>
          <a:p>
            <a:pPr lvl="1"/>
            <a:r>
              <a:rPr lang="en-US"/>
              <a:t>Determine S, E, and M</a:t>
            </a:r>
          </a:p>
        </p:txBody>
      </p:sp>
      <p:sp>
        <p:nvSpPr>
          <p:cNvPr id="282627" name="Text Box 3"/>
          <p:cNvSpPr txBox="1">
            <a:spLocks noChangeArrowheads="1"/>
          </p:cNvSpPr>
          <p:nvPr/>
        </p:nvSpPr>
        <p:spPr bwMode="auto">
          <a:xfrm>
            <a:off x="1419225" y="2774950"/>
            <a:ext cx="33496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Courier New" pitchFamily="49" charset="0"/>
              </a:rPr>
              <a:t>+1.001001001</a:t>
            </a:r>
            <a:r>
              <a:rPr lang="en-US" baseline="-25000">
                <a:latin typeface="Courier New" pitchFamily="49" charset="0"/>
              </a:rPr>
              <a:t>2</a:t>
            </a:r>
            <a:r>
              <a:rPr lang="en-US">
                <a:latin typeface="Courier New" pitchFamily="49" charset="0"/>
              </a:rPr>
              <a:t> x 2</a:t>
            </a:r>
            <a:r>
              <a:rPr lang="en-US" baseline="30000">
                <a:latin typeface="Courier New" pitchFamily="49" charset="0"/>
              </a:rPr>
              <a:t>5</a:t>
            </a:r>
          </a:p>
        </p:txBody>
      </p:sp>
      <p:sp>
        <p:nvSpPr>
          <p:cNvPr id="282628" name="Text Box 4"/>
          <p:cNvSpPr txBox="1">
            <a:spLocks noChangeArrowheads="1"/>
          </p:cNvSpPr>
          <p:nvPr/>
        </p:nvSpPr>
        <p:spPr bwMode="auto">
          <a:xfrm>
            <a:off x="304800" y="5334000"/>
            <a:ext cx="4594225" cy="4762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 = 0 (because the value is positive)</a:t>
            </a:r>
          </a:p>
        </p:txBody>
      </p:sp>
      <p:sp>
        <p:nvSpPr>
          <p:cNvPr id="282630" name="Line 6"/>
          <p:cNvSpPr>
            <a:spLocks noChangeShapeType="1"/>
          </p:cNvSpPr>
          <p:nvPr/>
        </p:nvSpPr>
        <p:spPr bwMode="auto">
          <a:xfrm>
            <a:off x="1981200" y="3124200"/>
            <a:ext cx="16002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2631" name="Text Box 7"/>
          <p:cNvSpPr txBox="1">
            <a:spLocks noChangeArrowheads="1"/>
          </p:cNvSpPr>
          <p:nvPr/>
        </p:nvSpPr>
        <p:spPr bwMode="auto">
          <a:xfrm>
            <a:off x="2438400" y="3200400"/>
            <a:ext cx="455613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</a:p>
        </p:txBody>
      </p:sp>
      <p:sp>
        <p:nvSpPr>
          <p:cNvPr id="282633" name="Line 9"/>
          <p:cNvSpPr>
            <a:spLocks noChangeShapeType="1"/>
          </p:cNvSpPr>
          <p:nvPr/>
        </p:nvSpPr>
        <p:spPr bwMode="auto">
          <a:xfrm>
            <a:off x="1447800" y="3124200"/>
            <a:ext cx="2286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2634" name="Text Box 10"/>
          <p:cNvSpPr txBox="1">
            <a:spLocks noChangeArrowheads="1"/>
          </p:cNvSpPr>
          <p:nvPr/>
        </p:nvSpPr>
        <p:spPr bwMode="auto">
          <a:xfrm>
            <a:off x="1371600" y="3200400"/>
            <a:ext cx="354013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82635" name="Line 11"/>
          <p:cNvSpPr>
            <a:spLocks noChangeShapeType="1"/>
          </p:cNvSpPr>
          <p:nvPr/>
        </p:nvSpPr>
        <p:spPr bwMode="auto">
          <a:xfrm flipV="1">
            <a:off x="1519238" y="3581400"/>
            <a:ext cx="0" cy="175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2636" name="Line 12"/>
          <p:cNvSpPr>
            <a:spLocks noChangeShapeType="1"/>
          </p:cNvSpPr>
          <p:nvPr/>
        </p:nvSpPr>
        <p:spPr bwMode="auto">
          <a:xfrm>
            <a:off x="3810000" y="3048000"/>
            <a:ext cx="1524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2637" name="Text Box 13"/>
          <p:cNvSpPr txBox="1">
            <a:spLocks noChangeArrowheads="1"/>
          </p:cNvSpPr>
          <p:nvPr/>
        </p:nvSpPr>
        <p:spPr bwMode="auto">
          <a:xfrm>
            <a:off x="4495800" y="3048000"/>
            <a:ext cx="33655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n</a:t>
            </a:r>
          </a:p>
        </p:txBody>
      </p:sp>
      <p:sp>
        <p:nvSpPr>
          <p:cNvPr id="282638" name="Text Box 14"/>
          <p:cNvSpPr txBox="1">
            <a:spLocks noChangeArrowheads="1"/>
          </p:cNvSpPr>
          <p:nvPr/>
        </p:nvSpPr>
        <p:spPr bwMode="auto">
          <a:xfrm>
            <a:off x="5851525" y="3089275"/>
            <a:ext cx="2373313" cy="15716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339725"/>
            <a:r>
              <a:rPr lang="en-US"/>
              <a:t>E	= </a:t>
            </a:r>
            <a:r>
              <a:rPr lang="en-US" i="1"/>
              <a:t>n</a:t>
            </a:r>
            <a:r>
              <a:rPr lang="en-US"/>
              <a:t> + 127</a:t>
            </a:r>
          </a:p>
          <a:p>
            <a:pPr defTabSz="339725"/>
            <a:r>
              <a:rPr lang="en-US"/>
              <a:t>	= 5 + 127</a:t>
            </a:r>
          </a:p>
          <a:p>
            <a:pPr defTabSz="339725"/>
            <a:r>
              <a:rPr lang="en-US"/>
              <a:t>	= 132</a:t>
            </a:r>
          </a:p>
          <a:p>
            <a:pPr defTabSz="339725"/>
            <a:r>
              <a:rPr lang="en-US"/>
              <a:t>	= </a:t>
            </a:r>
            <a:r>
              <a:rPr lang="en-US">
                <a:latin typeface="Courier New" pitchFamily="49" charset="0"/>
              </a:rPr>
              <a:t>10000100</a:t>
            </a:r>
            <a:r>
              <a:rPr lang="en-US" baseline="-25000">
                <a:latin typeface="Courier New" pitchFamily="49" charset="0"/>
              </a:rPr>
              <a:t>2</a:t>
            </a:r>
          </a:p>
        </p:txBody>
      </p:sp>
      <p:sp>
        <p:nvSpPr>
          <p:cNvPr id="282639" name="Line 15"/>
          <p:cNvSpPr>
            <a:spLocks noChangeShapeType="1"/>
          </p:cNvSpPr>
          <p:nvPr/>
        </p:nvSpPr>
        <p:spPr bwMode="auto">
          <a:xfrm>
            <a:off x="4953000" y="32766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Step 4</a:t>
            </a:r>
          </a:p>
          <a:p>
            <a:pPr lvl="1"/>
            <a:r>
              <a:rPr lang="en-US"/>
              <a:t>Put S, E, and M together to form 32-bit binary result</a:t>
            </a:r>
          </a:p>
        </p:txBody>
      </p:sp>
      <p:sp>
        <p:nvSpPr>
          <p:cNvPr id="284675" name="Text Box 3"/>
          <p:cNvSpPr txBox="1">
            <a:spLocks noChangeArrowheads="1"/>
          </p:cNvSpPr>
          <p:nvPr/>
        </p:nvSpPr>
        <p:spPr bwMode="auto">
          <a:xfrm>
            <a:off x="1609725" y="2971800"/>
            <a:ext cx="661987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ourier New" pitchFamily="49" charset="0"/>
              </a:rPr>
              <a:t>0 10000100 00100100100000000000000</a:t>
            </a:r>
            <a:r>
              <a:rPr lang="en-US" baseline="-25000">
                <a:latin typeface="Courier New" pitchFamily="49" charset="0"/>
              </a:rPr>
              <a:t>2</a:t>
            </a:r>
          </a:p>
        </p:txBody>
      </p:sp>
      <p:sp>
        <p:nvSpPr>
          <p:cNvPr id="284686" name="Line 14"/>
          <p:cNvSpPr>
            <a:spLocks noChangeShapeType="1"/>
          </p:cNvSpPr>
          <p:nvPr/>
        </p:nvSpPr>
        <p:spPr bwMode="auto">
          <a:xfrm>
            <a:off x="1600200" y="3387725"/>
            <a:ext cx="3048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4687" name="Line 15"/>
          <p:cNvSpPr>
            <a:spLocks noChangeShapeType="1"/>
          </p:cNvSpPr>
          <p:nvPr/>
        </p:nvSpPr>
        <p:spPr bwMode="auto">
          <a:xfrm flipV="1">
            <a:off x="1981200" y="3342004"/>
            <a:ext cx="1143000" cy="45719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84688" name="Line 16"/>
          <p:cNvSpPr>
            <a:spLocks noChangeShapeType="1"/>
          </p:cNvSpPr>
          <p:nvPr/>
        </p:nvSpPr>
        <p:spPr bwMode="auto">
          <a:xfrm flipV="1">
            <a:off x="3200400" y="3352800"/>
            <a:ext cx="3200400" cy="34925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84689" name="Text Box 17"/>
          <p:cNvSpPr txBox="1">
            <a:spLocks noChangeArrowheads="1"/>
          </p:cNvSpPr>
          <p:nvPr/>
        </p:nvSpPr>
        <p:spPr bwMode="auto">
          <a:xfrm>
            <a:off x="1609725" y="3387725"/>
            <a:ext cx="354013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84690" name="Text Box 18"/>
          <p:cNvSpPr txBox="1">
            <a:spLocks noChangeArrowheads="1"/>
          </p:cNvSpPr>
          <p:nvPr/>
        </p:nvSpPr>
        <p:spPr bwMode="auto">
          <a:xfrm>
            <a:off x="2524125" y="3387725"/>
            <a:ext cx="369888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84691" name="Text Box 19"/>
          <p:cNvSpPr txBox="1">
            <a:spLocks noChangeArrowheads="1"/>
          </p:cNvSpPr>
          <p:nvPr/>
        </p:nvSpPr>
        <p:spPr bwMode="auto">
          <a:xfrm>
            <a:off x="5343525" y="3387725"/>
            <a:ext cx="455613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Step 5</a:t>
            </a:r>
          </a:p>
          <a:p>
            <a:pPr lvl="1"/>
            <a:r>
              <a:rPr lang="en-US"/>
              <a:t>Express in hexadecimal</a:t>
            </a:r>
          </a:p>
        </p:txBody>
      </p:sp>
      <p:sp>
        <p:nvSpPr>
          <p:cNvPr id="285699" name="Text Box 3"/>
          <p:cNvSpPr txBox="1">
            <a:spLocks noChangeArrowheads="1"/>
          </p:cNvSpPr>
          <p:nvPr/>
        </p:nvSpPr>
        <p:spPr bwMode="auto">
          <a:xfrm>
            <a:off x="685800" y="2971800"/>
            <a:ext cx="8153400" cy="25273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ourier New" pitchFamily="49" charset="0"/>
              </a:rPr>
              <a:t>0 10000100 00100100100000000000000</a:t>
            </a:r>
            <a:r>
              <a:rPr lang="en-US" baseline="-25000">
                <a:latin typeface="Courier New" pitchFamily="49" charset="0"/>
              </a:rPr>
              <a:t>2</a:t>
            </a:r>
            <a:r>
              <a:rPr lang="en-US">
                <a:latin typeface="Courier New" pitchFamily="49" charset="0"/>
              </a:rPr>
              <a:t> =</a:t>
            </a:r>
          </a:p>
          <a:p>
            <a:endParaRPr lang="en-US">
              <a:latin typeface="Courier New" pitchFamily="49" charset="0"/>
            </a:endParaRPr>
          </a:p>
          <a:p>
            <a:r>
              <a:rPr lang="en-US">
                <a:latin typeface="Courier New" pitchFamily="49" charset="0"/>
              </a:rPr>
              <a:t>0100 0010 0001 0010 0100 0000 0000 0000</a:t>
            </a:r>
            <a:r>
              <a:rPr lang="en-US" baseline="-25000">
                <a:latin typeface="Courier New" pitchFamily="49" charset="0"/>
              </a:rPr>
              <a:t>2</a:t>
            </a:r>
            <a:r>
              <a:rPr lang="en-US">
                <a:latin typeface="Courier New" pitchFamily="49" charset="0"/>
              </a:rPr>
              <a:t> =</a:t>
            </a:r>
          </a:p>
          <a:p>
            <a:endParaRPr lang="en-US">
              <a:latin typeface="Courier New" pitchFamily="49" charset="0"/>
            </a:endParaRPr>
          </a:p>
          <a:p>
            <a:r>
              <a:rPr lang="en-US">
                <a:latin typeface="Courier New" pitchFamily="49" charset="0"/>
              </a:rPr>
              <a:t>  4    2    1    2    4    0    0    0</a:t>
            </a:r>
            <a:r>
              <a:rPr lang="en-US" baseline="-25000">
                <a:latin typeface="Courier New" pitchFamily="49" charset="0"/>
              </a:rPr>
              <a:t>16 </a:t>
            </a:r>
          </a:p>
          <a:p>
            <a:endParaRPr lang="en-US">
              <a:latin typeface="Courier New" pitchFamily="49" charset="0"/>
            </a:endParaRPr>
          </a:p>
          <a:p>
            <a:endParaRPr lang="en-US" baseline="-25000">
              <a:latin typeface="Courier New" pitchFamily="49" charset="0"/>
            </a:endParaRPr>
          </a:p>
        </p:txBody>
      </p:sp>
      <p:sp>
        <p:nvSpPr>
          <p:cNvPr id="285706" name="Text Box 10"/>
          <p:cNvSpPr txBox="1">
            <a:spLocks noChangeArrowheads="1"/>
          </p:cNvSpPr>
          <p:nvPr/>
        </p:nvSpPr>
        <p:spPr bwMode="auto">
          <a:xfrm>
            <a:off x="2514600" y="5378450"/>
            <a:ext cx="3981450" cy="64135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/>
              <a:t>Answer: 42124000</a:t>
            </a:r>
            <a:r>
              <a:rPr lang="en-US" sz="3600" baseline="-25000"/>
              <a:t>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0"/>
            <a:ext cx="7772400" cy="762000"/>
          </a:xfrm>
        </p:spPr>
        <p:txBody>
          <a:bodyPr/>
          <a:lstStyle/>
          <a:p>
            <a:r>
              <a:rPr lang="en-US"/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82" name="Rectangle 14"/>
          <p:cNvSpPr>
            <a:spLocks noChangeArrowheads="1"/>
          </p:cNvSpPr>
          <p:nvPr/>
        </p:nvSpPr>
        <p:spPr bwMode="auto">
          <a:xfrm>
            <a:off x="4038600" y="2133600"/>
            <a:ext cx="990600" cy="5334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3176" name="Rectangle 8"/>
          <p:cNvSpPr>
            <a:spLocks noChangeArrowheads="1"/>
          </p:cNvSpPr>
          <p:nvPr/>
        </p:nvSpPr>
        <p:spPr bwMode="auto">
          <a:xfrm>
            <a:off x="990600" y="3962400"/>
            <a:ext cx="3200400" cy="4572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Exponential Notation</a:t>
            </a:r>
          </a:p>
        </p:txBody>
      </p:sp>
      <p:sp>
        <p:nvSpPr>
          <p:cNvPr id="263177" name="Line 9"/>
          <p:cNvSpPr>
            <a:spLocks noChangeShapeType="1"/>
          </p:cNvSpPr>
          <p:nvPr/>
        </p:nvSpPr>
        <p:spPr bwMode="auto">
          <a:xfrm flipV="1">
            <a:off x="1752600" y="2971800"/>
            <a:ext cx="0" cy="3124200"/>
          </a:xfrm>
          <a:prstGeom prst="line">
            <a:avLst/>
          </a:prstGeom>
          <a:noFill/>
          <a:ln w="19050" cap="rnd">
            <a:solidFill>
              <a:srgbClr val="CC0000"/>
            </a:solidFill>
            <a:prstDash val="sysDot"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3179" name="AutoShape 11"/>
          <p:cNvSpPr>
            <a:spLocks noChangeArrowheads="1"/>
          </p:cNvSpPr>
          <p:nvPr/>
        </p:nvSpPr>
        <p:spPr bwMode="auto">
          <a:xfrm>
            <a:off x="4870450" y="3228975"/>
            <a:ext cx="3622675" cy="2397125"/>
          </a:xfrm>
          <a:prstGeom prst="roundRect">
            <a:avLst>
              <a:gd name="adj" fmla="val 6898"/>
            </a:avLst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/>
              <a:t>The representations differ in that the decimal place – the “point” -- “floats” to the left or right (with the appropriate adjustment in the exponent).</a:t>
            </a:r>
          </a:p>
        </p:txBody>
      </p:sp>
      <p:sp>
        <p:nvSpPr>
          <p:cNvPr id="263181" name="Text Box 13"/>
          <p:cNvSpPr txBox="1">
            <a:spLocks noChangeArrowheads="1"/>
          </p:cNvSpPr>
          <p:nvPr/>
        </p:nvSpPr>
        <p:spPr bwMode="auto">
          <a:xfrm>
            <a:off x="8001000" y="5791200"/>
            <a:ext cx="1066800" cy="3667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800"/>
              <a:t>p. 122</a:t>
            </a:r>
          </a:p>
        </p:txBody>
      </p:sp>
      <p:sp>
        <p:nvSpPr>
          <p:cNvPr id="263183" name="Freeform 15"/>
          <p:cNvSpPr>
            <a:spLocks/>
          </p:cNvSpPr>
          <p:nvPr/>
        </p:nvSpPr>
        <p:spPr bwMode="auto">
          <a:xfrm>
            <a:off x="4203700" y="2667000"/>
            <a:ext cx="368300" cy="1524000"/>
          </a:xfrm>
          <a:custGeom>
            <a:avLst/>
            <a:gdLst/>
            <a:ahLst/>
            <a:cxnLst>
              <a:cxn ang="0">
                <a:pos x="232" y="0"/>
              </a:cxn>
              <a:cxn ang="0">
                <a:pos x="232" y="960"/>
              </a:cxn>
              <a:cxn ang="0">
                <a:pos x="0" y="960"/>
              </a:cxn>
            </a:cxnLst>
            <a:rect l="0" t="0" r="r" b="b"/>
            <a:pathLst>
              <a:path w="232" h="960">
                <a:moveTo>
                  <a:pt x="232" y="0"/>
                </a:moveTo>
                <a:lnTo>
                  <a:pt x="232" y="960"/>
                </a:lnTo>
                <a:lnTo>
                  <a:pt x="0" y="96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3184" name="Freeform 16"/>
          <p:cNvSpPr>
            <a:spLocks/>
          </p:cNvSpPr>
          <p:nvPr/>
        </p:nvSpPr>
        <p:spPr bwMode="auto">
          <a:xfrm>
            <a:off x="1752600" y="5638800"/>
            <a:ext cx="4572000" cy="457200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2880" y="288"/>
              </a:cxn>
              <a:cxn ang="0">
                <a:pos x="2880" y="0"/>
              </a:cxn>
            </a:cxnLst>
            <a:rect l="0" t="0" r="r" b="b"/>
            <a:pathLst>
              <a:path w="2880" h="288">
                <a:moveTo>
                  <a:pt x="0" y="288"/>
                </a:moveTo>
                <a:lnTo>
                  <a:pt x="2880" y="288"/>
                </a:lnTo>
                <a:lnTo>
                  <a:pt x="288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</p:spPr>
        <p:txBody>
          <a:bodyPr/>
          <a:lstStyle/>
          <a:p>
            <a:r>
              <a:rPr lang="en-US" dirty="0"/>
              <a:t>The following are equivalent representations of </a:t>
            </a:r>
            <a:r>
              <a:rPr lang="en-US" dirty="0">
                <a:solidFill>
                  <a:srgbClr val="FFFF00"/>
                </a:solidFill>
              </a:rPr>
              <a:t>1,234</a:t>
            </a:r>
          </a:p>
        </p:txBody>
      </p:sp>
      <p:sp>
        <p:nvSpPr>
          <p:cNvPr id="263172" name="Text Box 4"/>
          <p:cNvSpPr txBox="1">
            <a:spLocks noChangeArrowheads="1"/>
          </p:cNvSpPr>
          <p:nvPr/>
        </p:nvSpPr>
        <p:spPr bwMode="auto">
          <a:xfrm>
            <a:off x="685800" y="3352800"/>
            <a:ext cx="3810000" cy="24745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dirty="0">
                <a:latin typeface="Courier New" pitchFamily="49" charset="0"/>
              </a:rPr>
              <a:t>123,400.0    x 10</a:t>
            </a:r>
            <a:r>
              <a:rPr lang="en-US" baseline="30000" dirty="0">
                <a:latin typeface="Courier New" pitchFamily="49" charset="0"/>
              </a:rPr>
              <a:t>-2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dirty="0">
                <a:latin typeface="Courier New" pitchFamily="49" charset="0"/>
              </a:rPr>
              <a:t> 12,340.0    x 10</a:t>
            </a:r>
            <a:r>
              <a:rPr lang="en-US" baseline="30000" dirty="0">
                <a:latin typeface="Courier New" pitchFamily="49" charset="0"/>
              </a:rPr>
              <a:t>-1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Courier New" pitchFamily="49" charset="0"/>
              </a:rPr>
              <a:t>  1,234.0    x 10</a:t>
            </a:r>
            <a:r>
              <a:rPr lang="en-US" baseline="30000" dirty="0">
                <a:solidFill>
                  <a:srgbClr val="FFFF00"/>
                </a:solidFill>
                <a:latin typeface="Courier New" pitchFamily="49" charset="0"/>
              </a:rPr>
              <a:t>0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dirty="0">
                <a:latin typeface="Courier New" pitchFamily="49" charset="0"/>
              </a:rPr>
              <a:t>    123.4    x 10</a:t>
            </a:r>
            <a:r>
              <a:rPr lang="en-US" baseline="30000" dirty="0">
                <a:latin typeface="Courier New" pitchFamily="49" charset="0"/>
              </a:rPr>
              <a:t>1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dirty="0">
                <a:latin typeface="Courier New" pitchFamily="49" charset="0"/>
              </a:rPr>
              <a:t>     12.34   x 10</a:t>
            </a:r>
            <a:r>
              <a:rPr lang="en-US" baseline="30000" dirty="0">
                <a:latin typeface="Courier New" pitchFamily="49" charset="0"/>
              </a:rPr>
              <a:t>2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dirty="0">
                <a:latin typeface="Courier New" pitchFamily="49" charset="0"/>
              </a:rPr>
              <a:t>      1.234  x 10</a:t>
            </a:r>
            <a:r>
              <a:rPr lang="en-US" baseline="30000" dirty="0">
                <a:latin typeface="Courier New" pitchFamily="49" charset="0"/>
              </a:rPr>
              <a:t>3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dirty="0">
                <a:latin typeface="Courier New" pitchFamily="49" charset="0"/>
              </a:rPr>
              <a:t>      0.1234 x 10</a:t>
            </a:r>
            <a:r>
              <a:rPr lang="en-US" baseline="30000" dirty="0">
                <a:latin typeface="Courier New" pitchFamily="49" charset="0"/>
              </a:rPr>
              <a:t>4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3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63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63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63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63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63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82" grpId="0" animBg="1"/>
      <p:bldP spid="263176" grpId="0" animBg="1"/>
      <p:bldP spid="263177" grpId="0" animBg="1"/>
      <p:bldP spid="263179" grpId="0" animBg="1" autoUpdateAnimBg="0"/>
      <p:bldP spid="263183" grpId="0" animBg="1"/>
      <p:bldP spid="26318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Parts of a Floating Point Number</a:t>
            </a:r>
          </a:p>
        </p:txBody>
      </p:sp>
      <p:sp>
        <p:nvSpPr>
          <p:cNvPr id="264198" name="Text Box 6"/>
          <p:cNvSpPr txBox="1">
            <a:spLocks noGrp="1" noChangeArrowheads="1"/>
          </p:cNvSpPr>
          <p:nvPr>
            <p:ph type="body" idx="1"/>
          </p:nvPr>
        </p:nvSpPr>
        <p:spPr>
          <a:xfrm>
            <a:off x="609600" y="2365375"/>
            <a:ext cx="7772400" cy="838200"/>
          </a:xfr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n-US" sz="4800">
                <a:latin typeface="Courier New" pitchFamily="49" charset="0"/>
              </a:rPr>
              <a:t>-0.9876 x 10</a:t>
            </a:r>
            <a:r>
              <a:rPr lang="en-US" sz="4800" baseline="30000">
                <a:latin typeface="Courier New" pitchFamily="49" charset="0"/>
              </a:rPr>
              <a:t>-3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609600" y="1924050"/>
            <a:ext cx="8458200" cy="4233863"/>
            <a:chOff x="384" y="1212"/>
            <a:chExt cx="5328" cy="2667"/>
          </a:xfrm>
        </p:grpSpPr>
        <p:sp>
          <p:nvSpPr>
            <p:cNvPr id="264196" name="Text Box 4"/>
            <p:cNvSpPr txBox="1">
              <a:spLocks noChangeArrowheads="1"/>
            </p:cNvSpPr>
            <p:nvPr/>
          </p:nvSpPr>
          <p:spPr bwMode="auto">
            <a:xfrm>
              <a:off x="5040" y="3648"/>
              <a:ext cx="672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800"/>
                <a:t>p. 123</a:t>
              </a:r>
            </a:p>
          </p:txBody>
        </p:sp>
        <p:sp>
          <p:nvSpPr>
            <p:cNvPr id="264199" name="Line 7"/>
            <p:cNvSpPr>
              <a:spLocks noChangeShapeType="1"/>
            </p:cNvSpPr>
            <p:nvPr/>
          </p:nvSpPr>
          <p:spPr bwMode="auto">
            <a:xfrm>
              <a:off x="1296" y="1970"/>
              <a:ext cx="192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4200" name="Line 8"/>
            <p:cNvSpPr>
              <a:spLocks noChangeShapeType="1"/>
            </p:cNvSpPr>
            <p:nvPr/>
          </p:nvSpPr>
          <p:spPr bwMode="auto">
            <a:xfrm>
              <a:off x="1776" y="1970"/>
              <a:ext cx="192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4201" name="Line 9"/>
            <p:cNvSpPr>
              <a:spLocks noChangeShapeType="1"/>
            </p:cNvSpPr>
            <p:nvPr/>
          </p:nvSpPr>
          <p:spPr bwMode="auto">
            <a:xfrm>
              <a:off x="2064" y="1970"/>
              <a:ext cx="816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4202" name="Line 10"/>
            <p:cNvSpPr>
              <a:spLocks noChangeShapeType="1"/>
            </p:cNvSpPr>
            <p:nvPr/>
          </p:nvSpPr>
          <p:spPr bwMode="auto">
            <a:xfrm>
              <a:off x="3648" y="1970"/>
              <a:ext cx="384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4203" name="Line 11"/>
            <p:cNvSpPr>
              <a:spLocks noChangeShapeType="1"/>
            </p:cNvSpPr>
            <p:nvPr/>
          </p:nvSpPr>
          <p:spPr bwMode="auto">
            <a:xfrm>
              <a:off x="4080" y="1826"/>
              <a:ext cx="144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4204" name="Line 12"/>
            <p:cNvSpPr>
              <a:spLocks noChangeShapeType="1"/>
            </p:cNvSpPr>
            <p:nvPr/>
          </p:nvSpPr>
          <p:spPr bwMode="auto">
            <a:xfrm>
              <a:off x="4272" y="1826"/>
              <a:ext cx="144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4205" name="Text Box 13"/>
            <p:cNvSpPr txBox="1">
              <a:spLocks noChangeArrowheads="1"/>
            </p:cNvSpPr>
            <p:nvPr/>
          </p:nvSpPr>
          <p:spPr bwMode="auto">
            <a:xfrm>
              <a:off x="384" y="2420"/>
              <a:ext cx="799" cy="57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r>
                <a:rPr lang="en-US" dirty="0"/>
                <a:t>Sign of</a:t>
              </a:r>
              <a:br>
                <a:rPr lang="en-US" dirty="0"/>
              </a:br>
              <a:r>
                <a:rPr lang="en-US" dirty="0"/>
                <a:t>mantissa</a:t>
              </a:r>
            </a:p>
          </p:txBody>
        </p:sp>
        <p:sp>
          <p:nvSpPr>
            <p:cNvPr id="264206" name="Text Box 14"/>
            <p:cNvSpPr txBox="1">
              <a:spLocks noChangeArrowheads="1"/>
            </p:cNvSpPr>
            <p:nvPr/>
          </p:nvSpPr>
          <p:spPr bwMode="auto">
            <a:xfrm>
              <a:off x="1344" y="2420"/>
              <a:ext cx="1176" cy="57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r>
                <a:rPr lang="en-US" dirty="0"/>
                <a:t>Location of</a:t>
              </a:r>
              <a:br>
                <a:rPr lang="en-US" dirty="0"/>
              </a:br>
              <a:r>
                <a:rPr lang="en-US" dirty="0"/>
                <a:t>decimal point</a:t>
              </a:r>
            </a:p>
          </p:txBody>
        </p:sp>
        <p:sp>
          <p:nvSpPr>
            <p:cNvPr id="264207" name="Text Box 15"/>
            <p:cNvSpPr txBox="1">
              <a:spLocks noChangeArrowheads="1"/>
            </p:cNvSpPr>
            <p:nvPr/>
          </p:nvSpPr>
          <p:spPr bwMode="auto">
            <a:xfrm>
              <a:off x="2640" y="2418"/>
              <a:ext cx="821" cy="57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/>
                <a:t>Mantissa</a:t>
              </a:r>
            </a:p>
          </p:txBody>
        </p:sp>
        <p:sp>
          <p:nvSpPr>
            <p:cNvPr id="264208" name="Text Box 16"/>
            <p:cNvSpPr txBox="1">
              <a:spLocks noChangeArrowheads="1"/>
            </p:cNvSpPr>
            <p:nvPr/>
          </p:nvSpPr>
          <p:spPr bwMode="auto">
            <a:xfrm>
              <a:off x="4608" y="1212"/>
              <a:ext cx="863" cy="57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/>
                <a:t>Exponent</a:t>
              </a:r>
            </a:p>
          </p:txBody>
        </p:sp>
        <p:sp>
          <p:nvSpPr>
            <p:cNvPr id="264209" name="Text Box 17"/>
            <p:cNvSpPr txBox="1">
              <a:spLocks noChangeArrowheads="1"/>
            </p:cNvSpPr>
            <p:nvPr/>
          </p:nvSpPr>
          <p:spPr bwMode="auto">
            <a:xfrm>
              <a:off x="4608" y="2174"/>
              <a:ext cx="864" cy="53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r>
                <a:rPr lang="en-US"/>
                <a:t>Sign of</a:t>
              </a:r>
              <a:br>
                <a:rPr lang="en-US"/>
              </a:br>
              <a:r>
                <a:rPr lang="en-US"/>
                <a:t>exponent</a:t>
              </a:r>
            </a:p>
          </p:txBody>
        </p:sp>
        <p:sp>
          <p:nvSpPr>
            <p:cNvPr id="264210" name="Text Box 18"/>
            <p:cNvSpPr txBox="1">
              <a:spLocks noChangeArrowheads="1"/>
            </p:cNvSpPr>
            <p:nvPr/>
          </p:nvSpPr>
          <p:spPr bwMode="auto">
            <a:xfrm>
              <a:off x="4608" y="2856"/>
              <a:ext cx="864" cy="57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/>
                <a:t>Base</a:t>
              </a:r>
            </a:p>
          </p:txBody>
        </p:sp>
        <p:sp>
          <p:nvSpPr>
            <p:cNvPr id="264211" name="Freeform 19"/>
            <p:cNvSpPr>
              <a:spLocks/>
            </p:cNvSpPr>
            <p:nvPr/>
          </p:nvSpPr>
          <p:spPr bwMode="auto">
            <a:xfrm>
              <a:off x="720" y="1986"/>
              <a:ext cx="672" cy="432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0" y="192"/>
                </a:cxn>
                <a:cxn ang="0">
                  <a:pos x="672" y="192"/>
                </a:cxn>
                <a:cxn ang="0">
                  <a:pos x="672" y="0"/>
                </a:cxn>
              </a:cxnLst>
              <a:rect l="0" t="0" r="r" b="b"/>
              <a:pathLst>
                <a:path w="672" h="432">
                  <a:moveTo>
                    <a:pt x="0" y="432"/>
                  </a:moveTo>
                  <a:lnTo>
                    <a:pt x="0" y="192"/>
                  </a:lnTo>
                  <a:lnTo>
                    <a:pt x="672" y="192"/>
                  </a:lnTo>
                  <a:lnTo>
                    <a:pt x="672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4213" name="Line 21"/>
            <p:cNvSpPr>
              <a:spLocks noChangeShapeType="1"/>
            </p:cNvSpPr>
            <p:nvPr/>
          </p:nvSpPr>
          <p:spPr bwMode="auto">
            <a:xfrm flipV="1">
              <a:off x="1872" y="1986"/>
              <a:ext cx="1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4214" name="Freeform 22"/>
            <p:cNvSpPr>
              <a:spLocks/>
            </p:cNvSpPr>
            <p:nvPr/>
          </p:nvSpPr>
          <p:spPr bwMode="auto">
            <a:xfrm>
              <a:off x="2448" y="1986"/>
              <a:ext cx="576" cy="432"/>
            </a:xfrm>
            <a:custGeom>
              <a:avLst/>
              <a:gdLst/>
              <a:ahLst/>
              <a:cxnLst>
                <a:cxn ang="0">
                  <a:pos x="576" y="432"/>
                </a:cxn>
                <a:cxn ang="0">
                  <a:pos x="576" y="192"/>
                </a:cxn>
                <a:cxn ang="0">
                  <a:pos x="0" y="192"/>
                </a:cxn>
                <a:cxn ang="0">
                  <a:pos x="0" y="0"/>
                </a:cxn>
              </a:cxnLst>
              <a:rect l="0" t="0" r="r" b="b"/>
              <a:pathLst>
                <a:path w="576" h="432">
                  <a:moveTo>
                    <a:pt x="576" y="432"/>
                  </a:moveTo>
                  <a:lnTo>
                    <a:pt x="576" y="192"/>
                  </a:lnTo>
                  <a:lnTo>
                    <a:pt x="0" y="192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4215" name="Freeform 23"/>
            <p:cNvSpPr>
              <a:spLocks/>
            </p:cNvSpPr>
            <p:nvPr/>
          </p:nvSpPr>
          <p:spPr bwMode="auto">
            <a:xfrm>
              <a:off x="3840" y="1992"/>
              <a:ext cx="768" cy="1152"/>
            </a:xfrm>
            <a:custGeom>
              <a:avLst/>
              <a:gdLst/>
              <a:ahLst/>
              <a:cxnLst>
                <a:cxn ang="0">
                  <a:pos x="768" y="1152"/>
                </a:cxn>
                <a:cxn ang="0">
                  <a:pos x="0" y="1152"/>
                </a:cxn>
                <a:cxn ang="0">
                  <a:pos x="0" y="0"/>
                </a:cxn>
              </a:cxnLst>
              <a:rect l="0" t="0" r="r" b="b"/>
              <a:pathLst>
                <a:path w="768" h="1152">
                  <a:moveTo>
                    <a:pt x="768" y="1152"/>
                  </a:moveTo>
                  <a:lnTo>
                    <a:pt x="0" y="1152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4217" name="Freeform 25"/>
            <p:cNvSpPr>
              <a:spLocks/>
            </p:cNvSpPr>
            <p:nvPr/>
          </p:nvSpPr>
          <p:spPr bwMode="auto">
            <a:xfrm>
              <a:off x="4176" y="1836"/>
              <a:ext cx="432" cy="576"/>
            </a:xfrm>
            <a:custGeom>
              <a:avLst/>
              <a:gdLst/>
              <a:ahLst/>
              <a:cxnLst>
                <a:cxn ang="0">
                  <a:pos x="432" y="576"/>
                </a:cxn>
                <a:cxn ang="0">
                  <a:pos x="0" y="576"/>
                </a:cxn>
                <a:cxn ang="0">
                  <a:pos x="0" y="0"/>
                </a:cxn>
              </a:cxnLst>
              <a:rect l="0" t="0" r="r" b="b"/>
              <a:pathLst>
                <a:path w="432" h="576">
                  <a:moveTo>
                    <a:pt x="432" y="576"/>
                  </a:moveTo>
                  <a:lnTo>
                    <a:pt x="0" y="576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4218" name="Freeform 26"/>
            <p:cNvSpPr>
              <a:spLocks/>
            </p:cNvSpPr>
            <p:nvPr/>
          </p:nvSpPr>
          <p:spPr bwMode="auto">
            <a:xfrm>
              <a:off x="4320" y="1788"/>
              <a:ext cx="720" cy="240"/>
            </a:xfrm>
            <a:custGeom>
              <a:avLst/>
              <a:gdLst/>
              <a:ahLst/>
              <a:cxnLst>
                <a:cxn ang="0">
                  <a:pos x="720" y="0"/>
                </a:cxn>
                <a:cxn ang="0">
                  <a:pos x="720" y="240"/>
                </a:cxn>
                <a:cxn ang="0">
                  <a:pos x="0" y="240"/>
                </a:cxn>
                <a:cxn ang="0">
                  <a:pos x="0" y="48"/>
                </a:cxn>
              </a:cxnLst>
              <a:rect l="0" t="0" r="r" b="b"/>
              <a:pathLst>
                <a:path w="720" h="240">
                  <a:moveTo>
                    <a:pt x="720" y="0"/>
                  </a:moveTo>
                  <a:lnTo>
                    <a:pt x="720" y="240"/>
                  </a:lnTo>
                  <a:lnTo>
                    <a:pt x="0" y="240"/>
                  </a:lnTo>
                  <a:lnTo>
                    <a:pt x="0" y="48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IEEE 754 Standard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Most common standard for representing floating point numbers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Single precision: </a:t>
            </a:r>
            <a:r>
              <a:rPr lang="en-US" sz="2800" dirty="0">
                <a:solidFill>
                  <a:srgbClr val="0000FF"/>
                </a:solidFill>
              </a:rPr>
              <a:t>32 bits</a:t>
            </a:r>
            <a:r>
              <a:rPr lang="en-US" sz="2800" dirty="0"/>
              <a:t>, consisting of...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Sign bit (1 bit)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Exponent (8 bits)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Mantissa (23 bits)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Double precision: </a:t>
            </a:r>
            <a:r>
              <a:rPr lang="en-US" sz="2800" dirty="0">
                <a:solidFill>
                  <a:srgbClr val="0000FF"/>
                </a:solidFill>
              </a:rPr>
              <a:t>64 bits</a:t>
            </a:r>
            <a:r>
              <a:rPr lang="en-US" sz="2800" dirty="0"/>
              <a:t>, consisting of…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Sign bit (1 bit)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Exponent (11 bits)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Mantissa (52 bits)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  <p:sp>
        <p:nvSpPr>
          <p:cNvPr id="265220" name="Text Box 4"/>
          <p:cNvSpPr txBox="1">
            <a:spLocks noChangeArrowheads="1"/>
          </p:cNvSpPr>
          <p:nvPr/>
        </p:nvSpPr>
        <p:spPr bwMode="auto">
          <a:xfrm>
            <a:off x="8001000" y="5791200"/>
            <a:ext cx="1066800" cy="3667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800"/>
              <a:t>p. 133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686800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Floating Point Representation</a:t>
            </a:r>
          </a:p>
          <a:p>
            <a:pPr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The IEEE 754 standard is use to represent real numbers on the majority of computer systems.</a:t>
            </a:r>
          </a:p>
          <a:p>
            <a:pPr>
              <a:defRPr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It uses 32-bit pattern to represent single precision numbers and 64-bit pattern to represent double precision numbers.</a:t>
            </a:r>
          </a:p>
          <a:p>
            <a:pPr>
              <a:defRPr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</a:rPr>
              <a:t>Single Precision (32-bit) Representation</a:t>
            </a:r>
          </a:p>
          <a:p>
            <a:pPr>
              <a:defRPr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</a:t>
            </a:r>
          </a:p>
          <a:p>
            <a:pPr>
              <a:defRPr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</a:t>
            </a:r>
            <a:r>
              <a:rPr lang="en-US" b="1" dirty="0">
                <a:solidFill>
                  <a:srgbClr val="C00000"/>
                </a:solidFill>
                <a:latin typeface="Calibri" pitchFamily="34" charset="0"/>
              </a:rPr>
              <a:t> Double Precision (64-bit) Representation</a:t>
            </a:r>
          </a:p>
          <a:p>
            <a:pPr>
              <a:defRPr/>
            </a:pPr>
            <a:endParaRPr lang="en-US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Equation 1 : 	± 1.F X 2</a:t>
            </a:r>
            <a:r>
              <a:rPr lang="en-US" sz="2200" b="1" baseline="30000" dirty="0">
                <a:solidFill>
                  <a:srgbClr val="0000FF"/>
                </a:solidFill>
                <a:latin typeface="Calibri" pitchFamily="34" charset="0"/>
              </a:rPr>
              <a:t>E-127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	32-bit representation</a:t>
            </a:r>
          </a:p>
          <a:p>
            <a:pPr>
              <a:defRPr/>
            </a:pP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Equation 2 : 	 ± 1.F X 2</a:t>
            </a:r>
            <a:r>
              <a:rPr lang="en-US" sz="2200" b="1" baseline="30000" dirty="0">
                <a:solidFill>
                  <a:srgbClr val="0000FF"/>
                </a:solidFill>
                <a:latin typeface="Calibri" pitchFamily="34" charset="0"/>
              </a:rPr>
              <a:t>E-1023</a:t>
            </a: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	64-bit representation</a:t>
            </a:r>
          </a:p>
          <a:p>
            <a:pPr>
              <a:defRPr/>
            </a:pPr>
            <a:endParaRPr lang="en-US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In both cases, F is preceded with an implied one numeric and of binary point.</a:t>
            </a:r>
          </a:p>
          <a:p>
            <a:pPr>
              <a:defRPr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If sign bit value is 0 then  number is positive  and if value is 1 then number is negative.</a:t>
            </a:r>
          </a:p>
          <a:p>
            <a:pPr>
              <a:defRPr/>
            </a:pPr>
            <a:endParaRPr lang="en-US" b="1" baseline="300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90600" y="1920240"/>
          <a:ext cx="5715001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2414"/>
                <a:gridCol w="1773621"/>
                <a:gridCol w="2758966"/>
              </a:tblGrid>
              <a:tr h="508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Sign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bit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1 – bit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Exponent  E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8-bit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Fraction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F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23-bit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3215640"/>
          <a:ext cx="6096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7526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Sign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bit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1 – bit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Exponent  E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11-bit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Fraction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F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52-bit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588" y="0"/>
            <a:ext cx="9145588" cy="4802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Example 1 :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Store 5.5 in 32-bit format</a:t>
            </a:r>
          </a:p>
          <a:p>
            <a:pPr>
              <a:defRPr/>
            </a:pPr>
            <a:endParaRPr lang="en-US" sz="14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1 : 5.5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2 : Make binary representation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101.1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3 : Normalize binary representation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1.011 X 2</a:t>
            </a:r>
            <a:r>
              <a:rPr lang="en-US" sz="1600" baseline="30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		(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± 1.F X 2</a:t>
            </a:r>
            <a:r>
              <a:rPr lang="en-US" sz="1600" b="1" baseline="30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E-127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)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4 : Get Exponent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E-127=2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E=129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5 : Convert exponent in 8-bit binary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1000 0001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6 : Number is positive, sign bit is zero.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7 : Convert fractional part in 23-bit binary.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0110 0000 0000 0000 0000 000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8 : Put sign bit, exponent and fractional part.</a:t>
            </a:r>
          </a:p>
          <a:p>
            <a:pPr>
              <a:defRPr/>
            </a:pPr>
            <a:endParaRPr lang="en-US" sz="16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endParaRPr lang="en-US" sz="16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</a:t>
            </a:r>
            <a:endParaRPr lang="en-US" sz="14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03263" y="4132263"/>
          <a:ext cx="6477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992"/>
                <a:gridCol w="1371600"/>
                <a:gridCol w="466540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0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1000 0001 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0110 0000 0000 0000 0000 000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588" y="0"/>
            <a:ext cx="9145588" cy="4800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Example 2 : Convert 0100 0000 1011 0000 0000 0000 0000 0000 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endParaRPr lang="en-US" sz="14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1 :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0100 0000 1011 0000 0000 0000 0000 0000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2 : Place sign bit, exponent and fractional part</a:t>
            </a:r>
            <a:b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</a:br>
            <a:endParaRPr lang="en-US" sz="16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	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100 0000 1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endParaRPr lang="en-US" sz="16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           sign     exponent          fractional part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	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3 : Sign bit is zero, number is positive.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4 : E=1000 0001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            E=129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5 : Put values in formula.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	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± 1. 011 0000 0000 0000 0000 0000 X 2</a:t>
            </a:r>
            <a:r>
              <a:rPr lang="en-US" sz="1600" b="1" baseline="30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(129-127)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6 : Number is positive, sign bit is zero.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7 : Simplify and discard extra zero.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=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± 1.011 X 2</a:t>
            </a:r>
            <a:r>
              <a:rPr lang="en-US" sz="1600" b="1" baseline="30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2</a:t>
            </a:r>
          </a:p>
          <a:p>
            <a:pPr>
              <a:defRPr/>
            </a:pPr>
            <a:r>
              <a:rPr lang="en-US" sz="1600" baseline="30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=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101.1</a:t>
            </a:r>
          </a:p>
          <a:p>
            <a:pPr>
              <a:defRPr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= 5.5</a:t>
            </a:r>
            <a:r>
              <a:rPr lang="en-US" sz="1600" b="1" baseline="30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73100" y="1231900"/>
          <a:ext cx="572728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856"/>
                <a:gridCol w="1238331"/>
                <a:gridCol w="4012101"/>
              </a:tblGrid>
              <a:tr h="35052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1000 0001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011 0000 0000 0000 0000 0000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588" y="0"/>
            <a:ext cx="9145588" cy="4802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Example 3 :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Store 15.5 in 64-bit format</a:t>
            </a:r>
          </a:p>
          <a:p>
            <a:pPr>
              <a:defRPr/>
            </a:pPr>
            <a:endParaRPr lang="en-US" sz="14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1 : 15.5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2 : Make binary representation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1111.1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3 : Normalize binary representation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1.1111 X 2</a:t>
            </a:r>
            <a:r>
              <a:rPr lang="en-US" sz="1600" baseline="30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3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	(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± 1.F X 2</a:t>
            </a:r>
            <a:r>
              <a:rPr lang="en-US" sz="1600" b="1" baseline="300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E-1023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)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4 : Get Exponent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E-1023=3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E=1026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5 : Convert exponent in 11-bit binary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100 0000 0010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6 : Number is positive, sign bit is zero.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7 : Convert fractional part in 52-bit binary.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1111 0000 0000 0000 0000 0000 0000 0000 0000 0000 0000 0000 0000</a:t>
            </a: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Step 8 : Put sign bit, exponent and fractional part.</a:t>
            </a:r>
          </a:p>
          <a:p>
            <a:pPr>
              <a:defRPr/>
            </a:pPr>
            <a:endParaRPr lang="en-US" sz="16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endParaRPr lang="en-US" sz="16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	</a:t>
            </a:r>
            <a:endParaRPr lang="en-US" sz="14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4150" y="4095750"/>
          <a:ext cx="876300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475"/>
                <a:gridCol w="1614237"/>
                <a:gridCol w="684128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0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100 0000 0010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1111 0000 0000 0000 0000 0000 0000 0000 0000 0000 0000 0000 0000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830</Words>
  <Application>Microsoft Office PowerPoint</Application>
  <PresentationFormat>On-screen Show (4:3)</PresentationFormat>
  <Paragraphs>254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Character &amp; Floating Point Numbers Representation</vt:lpstr>
      <vt:lpstr>Slide 2</vt:lpstr>
      <vt:lpstr>Exponential Notation</vt:lpstr>
      <vt:lpstr>Parts of a Floating Point Number</vt:lpstr>
      <vt:lpstr>IEEE 754 Standard</vt:lpstr>
      <vt:lpstr>Slide 6</vt:lpstr>
      <vt:lpstr>Slide 7</vt:lpstr>
      <vt:lpstr>Slide 8</vt:lpstr>
      <vt:lpstr>Slide 9</vt:lpstr>
      <vt:lpstr>Slide 10</vt:lpstr>
      <vt:lpstr>Excess Notation</vt:lpstr>
      <vt:lpstr>Example</vt:lpstr>
      <vt:lpstr>Hexadecimal</vt:lpstr>
      <vt:lpstr>Converting from Floating Point</vt:lpstr>
      <vt:lpstr>Slide 15</vt:lpstr>
      <vt:lpstr>Slide 16</vt:lpstr>
      <vt:lpstr>Slide 17</vt:lpstr>
      <vt:lpstr>Slide 18</vt:lpstr>
      <vt:lpstr>Converting to Floating Point</vt:lpstr>
      <vt:lpstr>Slide 20</vt:lpstr>
      <vt:lpstr>Slide 21</vt:lpstr>
      <vt:lpstr>Slide 22</vt:lpstr>
      <vt:lpstr>Slide 23</vt:lpstr>
      <vt:lpstr>Slide 24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CompLab3_5</dc:creator>
  <cp:lastModifiedBy>AIT</cp:lastModifiedBy>
  <cp:revision>22</cp:revision>
  <dcterms:created xsi:type="dcterms:W3CDTF">2018-02-16T12:14:26Z</dcterms:created>
  <dcterms:modified xsi:type="dcterms:W3CDTF">2018-02-27T03:38:08Z</dcterms:modified>
</cp:coreProperties>
</file>