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0" y="0"/>
            <a:ext cx="1981200" cy="685799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0" y="0"/>
            <a:ext cx="182880" cy="6858000"/>
          </a:xfrm>
          <a:custGeom>
            <a:avLst/>
            <a:gdLst/>
            <a:ahLst/>
            <a:cxnLst/>
            <a:rect l="l" t="t" r="r" b="b"/>
            <a:pathLst>
              <a:path w="182880" h="6858000">
                <a:moveTo>
                  <a:pt x="0" y="6858000"/>
                </a:moveTo>
                <a:lnTo>
                  <a:pt x="182880" y="6858000"/>
                </a:lnTo>
                <a:lnTo>
                  <a:pt x="18288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766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0" y="711708"/>
            <a:ext cx="1365250" cy="508000"/>
          </a:xfrm>
          <a:custGeom>
            <a:avLst/>
            <a:gdLst/>
            <a:ahLst/>
            <a:cxnLst/>
            <a:rect l="l" t="t" r="r" b="b"/>
            <a:pathLst>
              <a:path w="1365250" h="508000">
                <a:moveTo>
                  <a:pt x="0" y="0"/>
                </a:moveTo>
                <a:lnTo>
                  <a:pt x="0" y="504316"/>
                </a:lnTo>
                <a:lnTo>
                  <a:pt x="1019098" y="507491"/>
                </a:lnTo>
                <a:lnTo>
                  <a:pt x="1119378" y="507491"/>
                </a:lnTo>
                <a:lnTo>
                  <a:pt x="1124013" y="502665"/>
                </a:lnTo>
                <a:lnTo>
                  <a:pt x="1125562" y="501141"/>
                </a:lnTo>
                <a:lnTo>
                  <a:pt x="1127455" y="499490"/>
                </a:lnTo>
                <a:lnTo>
                  <a:pt x="1357884" y="269239"/>
                </a:lnTo>
                <a:lnTo>
                  <a:pt x="1363170" y="262096"/>
                </a:lnTo>
                <a:lnTo>
                  <a:pt x="1364932" y="254952"/>
                </a:lnTo>
                <a:lnTo>
                  <a:pt x="1363170" y="247808"/>
                </a:lnTo>
                <a:lnTo>
                  <a:pt x="1357884" y="240664"/>
                </a:lnTo>
                <a:lnTo>
                  <a:pt x="1128991" y="11937"/>
                </a:lnTo>
                <a:lnTo>
                  <a:pt x="1124013" y="11937"/>
                </a:lnTo>
                <a:lnTo>
                  <a:pt x="1124013" y="7112"/>
                </a:lnTo>
                <a:lnTo>
                  <a:pt x="1119378" y="7112"/>
                </a:lnTo>
                <a:lnTo>
                  <a:pt x="1114564" y="2412"/>
                </a:lnTo>
                <a:lnTo>
                  <a:pt x="1019098" y="2412"/>
                </a:lnTo>
                <a:lnTo>
                  <a:pt x="0" y="0"/>
                </a:lnTo>
                <a:close/>
              </a:path>
            </a:pathLst>
          </a:custGeom>
          <a:solidFill>
            <a:srgbClr val="A42F0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3429000" y="3581400"/>
            <a:ext cx="2802636" cy="28194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204721" y="151642"/>
            <a:ext cx="6734556" cy="14274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3/27/2020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rgbClr val="A65F12"/>
                </a:solidFill>
                <a:latin typeface="Arial Black"/>
                <a:cs typeface="Arial 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3/27/2020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rgbClr val="A65F12"/>
                </a:solidFill>
                <a:latin typeface="Arial Black"/>
                <a:cs typeface="Arial 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3/27/2020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rgbClr val="A65F12"/>
                </a:solidFill>
                <a:latin typeface="Arial Black"/>
                <a:cs typeface="Arial 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3/27/2020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3/27/2020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188714" y="1216227"/>
            <a:ext cx="1490345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0" i="0">
                <a:solidFill>
                  <a:srgbClr val="A65F12"/>
                </a:solidFill>
                <a:latin typeface="Arial Black"/>
                <a:cs typeface="Arial 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12140" y="1770329"/>
            <a:ext cx="7919719" cy="222122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3/27/2020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981200" cy="685799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182880" cy="6858000"/>
          </a:xfrm>
          <a:custGeom>
            <a:avLst/>
            <a:gdLst/>
            <a:ahLst/>
            <a:cxnLst/>
            <a:rect l="l" t="t" r="r" b="b"/>
            <a:pathLst>
              <a:path w="182880" h="6858000">
                <a:moveTo>
                  <a:pt x="0" y="6858000"/>
                </a:moveTo>
                <a:lnTo>
                  <a:pt x="182880" y="6858000"/>
                </a:lnTo>
                <a:lnTo>
                  <a:pt x="18288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766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711708"/>
            <a:ext cx="1365250" cy="508000"/>
          </a:xfrm>
          <a:custGeom>
            <a:avLst/>
            <a:gdLst/>
            <a:ahLst/>
            <a:cxnLst/>
            <a:rect l="l" t="t" r="r" b="b"/>
            <a:pathLst>
              <a:path w="1365250" h="508000">
                <a:moveTo>
                  <a:pt x="0" y="0"/>
                </a:moveTo>
                <a:lnTo>
                  <a:pt x="0" y="504316"/>
                </a:lnTo>
                <a:lnTo>
                  <a:pt x="1019098" y="507491"/>
                </a:lnTo>
                <a:lnTo>
                  <a:pt x="1119378" y="507491"/>
                </a:lnTo>
                <a:lnTo>
                  <a:pt x="1124013" y="502665"/>
                </a:lnTo>
                <a:lnTo>
                  <a:pt x="1125562" y="501141"/>
                </a:lnTo>
                <a:lnTo>
                  <a:pt x="1127455" y="499490"/>
                </a:lnTo>
                <a:lnTo>
                  <a:pt x="1357884" y="269239"/>
                </a:lnTo>
                <a:lnTo>
                  <a:pt x="1363170" y="262096"/>
                </a:lnTo>
                <a:lnTo>
                  <a:pt x="1364932" y="254952"/>
                </a:lnTo>
                <a:lnTo>
                  <a:pt x="1363170" y="247808"/>
                </a:lnTo>
                <a:lnTo>
                  <a:pt x="1357884" y="240664"/>
                </a:lnTo>
                <a:lnTo>
                  <a:pt x="1128991" y="11937"/>
                </a:lnTo>
                <a:lnTo>
                  <a:pt x="1124013" y="11937"/>
                </a:lnTo>
                <a:lnTo>
                  <a:pt x="1124013" y="7112"/>
                </a:lnTo>
                <a:lnTo>
                  <a:pt x="1119378" y="7112"/>
                </a:lnTo>
                <a:lnTo>
                  <a:pt x="1114564" y="2412"/>
                </a:lnTo>
                <a:lnTo>
                  <a:pt x="1019098" y="2412"/>
                </a:lnTo>
                <a:lnTo>
                  <a:pt x="0" y="0"/>
                </a:lnTo>
                <a:close/>
              </a:path>
            </a:pathLst>
          </a:custGeom>
          <a:solidFill>
            <a:srgbClr val="A42F0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450594" y="592832"/>
            <a:ext cx="6033770" cy="5845810"/>
          </a:xfrm>
          <a:prstGeom prst="rect">
            <a:avLst/>
          </a:prstGeom>
        </p:spPr>
        <p:txBody>
          <a:bodyPr vert="horz" wrap="square" lIns="0" tIns="125730" rIns="0" bIns="0" rtlCol="0">
            <a:spAutoFit/>
          </a:bodyPr>
          <a:lstStyle/>
          <a:p>
            <a:pPr marL="477520" indent="-464820">
              <a:lnSpc>
                <a:spcPct val="100000"/>
              </a:lnSpc>
              <a:spcBef>
                <a:spcPts val="990"/>
              </a:spcBef>
              <a:buFont typeface="Wingdings"/>
              <a:buChar char=""/>
              <a:tabLst>
                <a:tab pos="477520" algn="l"/>
              </a:tabLst>
            </a:pPr>
            <a:r>
              <a:rPr sz="3200" b="1" spc="-50" dirty="0">
                <a:solidFill>
                  <a:srgbClr val="A65F12"/>
                </a:solidFill>
                <a:latin typeface="Times New Roman"/>
                <a:cs typeface="Times New Roman"/>
              </a:rPr>
              <a:t>Types </a:t>
            </a:r>
            <a:r>
              <a:rPr sz="3200" b="1" dirty="0">
                <a:solidFill>
                  <a:srgbClr val="A65F12"/>
                </a:solidFill>
                <a:latin typeface="Times New Roman"/>
                <a:cs typeface="Times New Roman"/>
              </a:rPr>
              <a:t>Of </a:t>
            </a:r>
            <a:r>
              <a:rPr sz="3200" b="1" spc="-5" dirty="0">
                <a:solidFill>
                  <a:srgbClr val="A65F12"/>
                </a:solidFill>
                <a:latin typeface="Times New Roman"/>
                <a:cs typeface="Times New Roman"/>
              </a:rPr>
              <a:t>Fluid</a:t>
            </a:r>
            <a:r>
              <a:rPr sz="3200" b="1" spc="5" dirty="0">
                <a:solidFill>
                  <a:srgbClr val="A65F12"/>
                </a:solidFill>
                <a:latin typeface="Times New Roman"/>
                <a:cs typeface="Times New Roman"/>
              </a:rPr>
              <a:t> </a:t>
            </a:r>
            <a:r>
              <a:rPr sz="3200" b="1" dirty="0">
                <a:solidFill>
                  <a:srgbClr val="A65F12"/>
                </a:solidFill>
                <a:latin typeface="Times New Roman"/>
                <a:cs typeface="Times New Roman"/>
              </a:rPr>
              <a:t>Flow:-</a:t>
            </a:r>
            <a:endParaRPr sz="3200">
              <a:latin typeface="Times New Roman"/>
              <a:cs typeface="Times New Roman"/>
            </a:endParaRPr>
          </a:p>
          <a:p>
            <a:pPr marL="443865" indent="-443865">
              <a:lnSpc>
                <a:spcPct val="100000"/>
              </a:lnSpc>
              <a:spcBef>
                <a:spcPts val="770"/>
              </a:spcBef>
              <a:buAutoNum type="arabicParenR"/>
              <a:tabLst>
                <a:tab pos="443865" algn="l"/>
                <a:tab pos="444500" algn="l"/>
                <a:tab pos="1588135" algn="l"/>
              </a:tabLst>
            </a:pPr>
            <a:r>
              <a:rPr sz="2800" spc="-5" dirty="0">
                <a:latin typeface="Times New Roman"/>
                <a:cs typeface="Times New Roman"/>
              </a:rPr>
              <a:t>Steady	&amp; Unsteady Flows.</a:t>
            </a: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Font typeface="Times New Roman"/>
              <a:buAutoNum type="arabicParenR"/>
            </a:pPr>
            <a:endParaRPr sz="2900">
              <a:latin typeface="Times New Roman"/>
              <a:cs typeface="Times New Roman"/>
            </a:endParaRPr>
          </a:p>
          <a:p>
            <a:pPr marL="398145" indent="-385445">
              <a:lnSpc>
                <a:spcPct val="100000"/>
              </a:lnSpc>
              <a:buAutoNum type="arabicParenR"/>
              <a:tabLst>
                <a:tab pos="398780" algn="l"/>
                <a:tab pos="1800860" algn="l"/>
              </a:tabLst>
            </a:pPr>
            <a:r>
              <a:rPr sz="2800" spc="-5" dirty="0">
                <a:latin typeface="Times New Roman"/>
                <a:cs typeface="Times New Roman"/>
              </a:rPr>
              <a:t>Uniform	&amp; </a:t>
            </a:r>
            <a:r>
              <a:rPr sz="2800" dirty="0">
                <a:latin typeface="Times New Roman"/>
                <a:cs typeface="Times New Roman"/>
              </a:rPr>
              <a:t>Non-uniform</a:t>
            </a:r>
            <a:r>
              <a:rPr sz="2800" spc="-2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Flows.</a:t>
            </a: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Font typeface="Times New Roman"/>
              <a:buAutoNum type="arabicParenR"/>
            </a:pPr>
            <a:endParaRPr sz="2900">
              <a:latin typeface="Times New Roman"/>
              <a:cs typeface="Times New Roman"/>
            </a:endParaRPr>
          </a:p>
          <a:p>
            <a:pPr marL="398145" indent="-385445">
              <a:lnSpc>
                <a:spcPct val="100000"/>
              </a:lnSpc>
              <a:buAutoNum type="arabicParenR"/>
              <a:tabLst>
                <a:tab pos="398780" algn="l"/>
              </a:tabLst>
            </a:pPr>
            <a:r>
              <a:rPr sz="2800" spc="-10" dirty="0">
                <a:latin typeface="Times New Roman"/>
                <a:cs typeface="Times New Roman"/>
              </a:rPr>
              <a:t>Laminar </a:t>
            </a:r>
            <a:r>
              <a:rPr sz="2800" spc="-5" dirty="0">
                <a:latin typeface="Times New Roman"/>
                <a:cs typeface="Times New Roman"/>
              </a:rPr>
              <a:t>&amp; </a:t>
            </a:r>
            <a:r>
              <a:rPr sz="2800" spc="-15" dirty="0">
                <a:latin typeface="Times New Roman"/>
                <a:cs typeface="Times New Roman"/>
              </a:rPr>
              <a:t>Turbulent</a:t>
            </a:r>
            <a:r>
              <a:rPr sz="2800" spc="-4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Flows.</a:t>
            </a: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Font typeface="Times New Roman"/>
              <a:buAutoNum type="arabicParenR"/>
            </a:pPr>
            <a:endParaRPr sz="2900">
              <a:latin typeface="Times New Roman"/>
              <a:cs typeface="Times New Roman"/>
            </a:endParaRPr>
          </a:p>
          <a:p>
            <a:pPr marL="398145" indent="-385445">
              <a:lnSpc>
                <a:spcPct val="100000"/>
              </a:lnSpc>
              <a:buAutoNum type="arabicParenR"/>
              <a:tabLst>
                <a:tab pos="398780" algn="l"/>
              </a:tabLst>
            </a:pPr>
            <a:r>
              <a:rPr sz="2800" spc="-5" dirty="0">
                <a:latin typeface="Times New Roman"/>
                <a:cs typeface="Times New Roman"/>
              </a:rPr>
              <a:t>Compressible &amp; Incompressible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Flows.</a:t>
            </a: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Font typeface="Times New Roman"/>
              <a:buAutoNum type="arabicParenR"/>
            </a:pPr>
            <a:endParaRPr sz="2900">
              <a:latin typeface="Times New Roman"/>
              <a:cs typeface="Times New Roman"/>
            </a:endParaRPr>
          </a:p>
          <a:p>
            <a:pPr marL="398145" indent="-385445">
              <a:lnSpc>
                <a:spcPct val="100000"/>
              </a:lnSpc>
              <a:buAutoNum type="arabicParenR"/>
              <a:tabLst>
                <a:tab pos="398780" algn="l"/>
              </a:tabLst>
            </a:pPr>
            <a:r>
              <a:rPr sz="2800" spc="-5" dirty="0">
                <a:latin typeface="Times New Roman"/>
                <a:cs typeface="Times New Roman"/>
              </a:rPr>
              <a:t>Rotational &amp; </a:t>
            </a:r>
            <a:r>
              <a:rPr sz="2800" dirty="0">
                <a:latin typeface="Times New Roman"/>
                <a:cs typeface="Times New Roman"/>
              </a:rPr>
              <a:t>Irrotational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Flows.</a:t>
            </a: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Font typeface="Times New Roman"/>
              <a:buAutoNum type="arabicParenR"/>
            </a:pPr>
            <a:endParaRPr sz="2900">
              <a:latin typeface="Times New Roman"/>
              <a:cs typeface="Times New Roman"/>
            </a:endParaRPr>
          </a:p>
          <a:p>
            <a:pPr marL="398780" marR="881380" indent="-398780">
              <a:lnSpc>
                <a:spcPct val="100000"/>
              </a:lnSpc>
              <a:buAutoNum type="arabicParenR"/>
              <a:tabLst>
                <a:tab pos="398780" algn="l"/>
                <a:tab pos="2054860" algn="l"/>
              </a:tabLst>
            </a:pPr>
            <a:r>
              <a:rPr sz="2800" spc="-5" dirty="0">
                <a:latin typeface="Times New Roman"/>
                <a:cs typeface="Times New Roman"/>
              </a:rPr>
              <a:t>One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,</a:t>
            </a:r>
            <a:r>
              <a:rPr sz="2800" spc="-50" dirty="0">
                <a:latin typeface="Times New Roman"/>
                <a:cs typeface="Times New Roman"/>
              </a:rPr>
              <a:t> </a:t>
            </a:r>
            <a:r>
              <a:rPr sz="2800" spc="-70" dirty="0">
                <a:latin typeface="Times New Roman"/>
                <a:cs typeface="Times New Roman"/>
              </a:rPr>
              <a:t>Two	</a:t>
            </a:r>
            <a:r>
              <a:rPr sz="2800" spc="-5" dirty="0">
                <a:latin typeface="Times New Roman"/>
                <a:cs typeface="Times New Roman"/>
              </a:rPr>
              <a:t>&amp; Three</a:t>
            </a:r>
            <a:r>
              <a:rPr sz="2800" spc="-1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Dimensional  Flows.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02994" y="1694129"/>
            <a:ext cx="500380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054735" algn="l"/>
                <a:tab pos="3719829" algn="l"/>
              </a:tabLst>
            </a:pPr>
            <a:r>
              <a:rPr sz="3600" b="1" dirty="0">
                <a:solidFill>
                  <a:srgbClr val="92D050"/>
                </a:solidFill>
                <a:latin typeface="Times New Roman"/>
                <a:cs typeface="Times New Roman"/>
              </a:rPr>
              <a:t>One	D</a:t>
            </a:r>
            <a:r>
              <a:rPr sz="3600" b="1" spc="-15" dirty="0">
                <a:solidFill>
                  <a:srgbClr val="92D050"/>
                </a:solidFill>
                <a:latin typeface="Times New Roman"/>
                <a:cs typeface="Times New Roman"/>
              </a:rPr>
              <a:t>i</a:t>
            </a:r>
            <a:r>
              <a:rPr sz="3600" b="1" dirty="0">
                <a:solidFill>
                  <a:srgbClr val="92D050"/>
                </a:solidFill>
                <a:latin typeface="Times New Roman"/>
                <a:cs typeface="Times New Roman"/>
              </a:rPr>
              <a:t>mensional	F</a:t>
            </a:r>
            <a:r>
              <a:rPr sz="3600" b="1" spc="-15" dirty="0">
                <a:solidFill>
                  <a:srgbClr val="92D050"/>
                </a:solidFill>
                <a:latin typeface="Times New Roman"/>
                <a:cs typeface="Times New Roman"/>
              </a:rPr>
              <a:t>l</a:t>
            </a:r>
            <a:r>
              <a:rPr sz="3600" b="1" dirty="0">
                <a:solidFill>
                  <a:srgbClr val="92D050"/>
                </a:solidFill>
                <a:latin typeface="Times New Roman"/>
                <a:cs typeface="Times New Roman"/>
              </a:rPr>
              <a:t>ow</a:t>
            </a:r>
            <a:r>
              <a:rPr sz="3600" b="1" spc="10" dirty="0">
                <a:solidFill>
                  <a:srgbClr val="92D050"/>
                </a:solidFill>
                <a:latin typeface="Times New Roman"/>
                <a:cs typeface="Times New Roman"/>
              </a:rPr>
              <a:t>:</a:t>
            </a:r>
            <a:r>
              <a:rPr sz="3600" b="1" dirty="0">
                <a:solidFill>
                  <a:srgbClr val="92D050"/>
                </a:solidFill>
                <a:latin typeface="Times New Roman"/>
                <a:cs typeface="Times New Roman"/>
              </a:rPr>
              <a:t>-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603375" y="852677"/>
            <a:ext cx="7011034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b="1" dirty="0">
                <a:solidFill>
                  <a:srgbClr val="A65F12"/>
                </a:solidFill>
                <a:latin typeface="Times New Roman"/>
                <a:cs typeface="Times New Roman"/>
              </a:rPr>
              <a:t>One , </a:t>
            </a:r>
            <a:r>
              <a:rPr sz="3200" b="1" spc="-80" dirty="0">
                <a:solidFill>
                  <a:srgbClr val="A65F12"/>
                </a:solidFill>
                <a:latin typeface="Times New Roman"/>
                <a:cs typeface="Times New Roman"/>
              </a:rPr>
              <a:t>Two </a:t>
            </a:r>
            <a:r>
              <a:rPr sz="3200" b="1" dirty="0">
                <a:solidFill>
                  <a:srgbClr val="A65F12"/>
                </a:solidFill>
                <a:latin typeface="Times New Roman"/>
                <a:cs typeface="Times New Roman"/>
              </a:rPr>
              <a:t>&amp; </a:t>
            </a:r>
            <a:r>
              <a:rPr sz="3200" b="1" spc="-15" dirty="0">
                <a:solidFill>
                  <a:srgbClr val="A65F12"/>
                </a:solidFill>
                <a:latin typeface="Times New Roman"/>
                <a:cs typeface="Times New Roman"/>
              </a:rPr>
              <a:t>Three </a:t>
            </a:r>
            <a:r>
              <a:rPr sz="3200" b="1" dirty="0">
                <a:solidFill>
                  <a:srgbClr val="A65F12"/>
                </a:solidFill>
                <a:latin typeface="Times New Roman"/>
                <a:cs typeface="Times New Roman"/>
              </a:rPr>
              <a:t>Dimensional</a:t>
            </a:r>
            <a:r>
              <a:rPr sz="3200" b="1" spc="-95" dirty="0">
                <a:solidFill>
                  <a:srgbClr val="A65F12"/>
                </a:solidFill>
                <a:latin typeface="Times New Roman"/>
                <a:cs typeface="Times New Roman"/>
              </a:rPr>
              <a:t> </a:t>
            </a:r>
            <a:r>
              <a:rPr sz="3200" b="1" dirty="0">
                <a:solidFill>
                  <a:srgbClr val="A65F12"/>
                </a:solidFill>
                <a:latin typeface="Times New Roman"/>
                <a:cs typeface="Times New Roman"/>
              </a:rPr>
              <a:t>Flows:-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238503" y="2989910"/>
            <a:ext cx="5929630" cy="27698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buSzPct val="97222"/>
              <a:buFont typeface="Wingdings"/>
              <a:buChar char=""/>
              <a:tabLst>
                <a:tab pos="377190" algn="l"/>
                <a:tab pos="3843020" algn="l"/>
                <a:tab pos="5535295" algn="l"/>
              </a:tabLst>
            </a:pPr>
            <a:r>
              <a:rPr sz="3600" dirty="0">
                <a:latin typeface="Times New Roman"/>
                <a:cs typeface="Times New Roman"/>
              </a:rPr>
              <a:t>In which</a:t>
            </a:r>
            <a:r>
              <a:rPr sz="3600" spc="5" dirty="0">
                <a:latin typeface="Times New Roman"/>
                <a:cs typeface="Times New Roman"/>
              </a:rPr>
              <a:t> </a:t>
            </a:r>
            <a:r>
              <a:rPr sz="3600" spc="-5" dirty="0">
                <a:latin typeface="Times New Roman"/>
                <a:cs typeface="Times New Roman"/>
              </a:rPr>
              <a:t>the</a:t>
            </a:r>
            <a:r>
              <a:rPr sz="3600" spc="5" dirty="0">
                <a:latin typeface="Times New Roman"/>
                <a:cs typeface="Times New Roman"/>
              </a:rPr>
              <a:t> </a:t>
            </a:r>
            <a:r>
              <a:rPr sz="3600" dirty="0">
                <a:latin typeface="Times New Roman"/>
                <a:cs typeface="Times New Roman"/>
              </a:rPr>
              <a:t>flow	</a:t>
            </a:r>
            <a:r>
              <a:rPr sz="3600" spc="-5" dirty="0">
                <a:latin typeface="Times New Roman"/>
                <a:cs typeface="Times New Roman"/>
              </a:rPr>
              <a:t>parameter  such as</a:t>
            </a:r>
            <a:r>
              <a:rPr sz="3600" dirty="0">
                <a:latin typeface="Times New Roman"/>
                <a:cs typeface="Times New Roman"/>
              </a:rPr>
              <a:t> veloc</a:t>
            </a:r>
            <a:r>
              <a:rPr sz="3600" spc="-15" dirty="0">
                <a:latin typeface="Times New Roman"/>
                <a:cs typeface="Times New Roman"/>
              </a:rPr>
              <a:t>i</a:t>
            </a:r>
            <a:r>
              <a:rPr sz="3600" dirty="0">
                <a:latin typeface="Times New Roman"/>
                <a:cs typeface="Times New Roman"/>
              </a:rPr>
              <a:t>ty</a:t>
            </a:r>
            <a:r>
              <a:rPr sz="3600" spc="15" dirty="0">
                <a:latin typeface="Times New Roman"/>
                <a:cs typeface="Times New Roman"/>
              </a:rPr>
              <a:t> </a:t>
            </a:r>
            <a:r>
              <a:rPr sz="3600" spc="-5" dirty="0">
                <a:latin typeface="Times New Roman"/>
                <a:cs typeface="Times New Roman"/>
              </a:rPr>
              <a:t>is</a:t>
            </a:r>
            <a:r>
              <a:rPr sz="3600" dirty="0">
                <a:latin typeface="Times New Roman"/>
                <a:cs typeface="Times New Roman"/>
              </a:rPr>
              <a:t> a funct</a:t>
            </a:r>
            <a:r>
              <a:rPr sz="3600" spc="-15" dirty="0">
                <a:latin typeface="Times New Roman"/>
                <a:cs typeface="Times New Roman"/>
              </a:rPr>
              <a:t>i</a:t>
            </a:r>
            <a:r>
              <a:rPr sz="3600" dirty="0">
                <a:latin typeface="Times New Roman"/>
                <a:cs typeface="Times New Roman"/>
              </a:rPr>
              <a:t>on	of  </a:t>
            </a:r>
            <a:r>
              <a:rPr sz="3600" spc="-5" dirty="0">
                <a:latin typeface="Times New Roman"/>
                <a:cs typeface="Times New Roman"/>
              </a:rPr>
              <a:t>time </a:t>
            </a:r>
            <a:r>
              <a:rPr sz="3600" dirty="0">
                <a:latin typeface="Times New Roman"/>
                <a:cs typeface="Times New Roman"/>
              </a:rPr>
              <a:t>and</a:t>
            </a:r>
            <a:endParaRPr sz="3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Font typeface="Wingdings"/>
              <a:buChar char=""/>
            </a:pPr>
            <a:endParaRPr sz="37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  <a:buSzPct val="97222"/>
              <a:buFont typeface="Wingdings"/>
              <a:buChar char=""/>
              <a:tabLst>
                <a:tab pos="377190" algn="l"/>
              </a:tabLst>
            </a:pPr>
            <a:r>
              <a:rPr sz="3600" dirty="0">
                <a:latin typeface="Times New Roman"/>
                <a:cs typeface="Times New Roman"/>
              </a:rPr>
              <a:t>one space </a:t>
            </a:r>
            <a:r>
              <a:rPr sz="3600" spc="-5" dirty="0">
                <a:latin typeface="Times New Roman"/>
                <a:cs typeface="Times New Roman"/>
              </a:rPr>
              <a:t>co-ordinate </a:t>
            </a:r>
            <a:r>
              <a:rPr sz="3600" spc="-50" dirty="0">
                <a:latin typeface="Times New Roman"/>
                <a:cs typeface="Times New Roman"/>
              </a:rPr>
              <a:t>only.</a:t>
            </a:r>
            <a:endParaRPr sz="36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57274" y="703834"/>
            <a:ext cx="479171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spc="-95" dirty="0">
                <a:solidFill>
                  <a:srgbClr val="92D050"/>
                </a:solidFill>
                <a:latin typeface="Times New Roman"/>
                <a:cs typeface="Times New Roman"/>
              </a:rPr>
              <a:t>Two </a:t>
            </a:r>
            <a:r>
              <a:rPr sz="3600" b="1" spc="-5" dirty="0">
                <a:solidFill>
                  <a:srgbClr val="92D050"/>
                </a:solidFill>
                <a:latin typeface="Times New Roman"/>
                <a:cs typeface="Times New Roman"/>
              </a:rPr>
              <a:t>Dimensional</a:t>
            </a:r>
            <a:r>
              <a:rPr sz="3600" b="1" spc="85" dirty="0">
                <a:solidFill>
                  <a:srgbClr val="92D050"/>
                </a:solidFill>
                <a:latin typeface="Times New Roman"/>
                <a:cs typeface="Times New Roman"/>
              </a:rPr>
              <a:t> </a:t>
            </a:r>
            <a:r>
              <a:rPr sz="3600" b="1" spc="-5" dirty="0">
                <a:solidFill>
                  <a:srgbClr val="92D050"/>
                </a:solidFill>
                <a:latin typeface="Times New Roman"/>
                <a:cs typeface="Times New Roman"/>
              </a:rPr>
              <a:t>Flow:-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40739" y="2075815"/>
            <a:ext cx="5228590" cy="27692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buSzPct val="97222"/>
              <a:buFont typeface="Wingdings"/>
              <a:buChar char=""/>
              <a:tabLst>
                <a:tab pos="377825" algn="l"/>
                <a:tab pos="1765935" algn="l"/>
                <a:tab pos="2218055" algn="l"/>
                <a:tab pos="5012055" algn="l"/>
              </a:tabLst>
            </a:pPr>
            <a:r>
              <a:rPr sz="3600" dirty="0">
                <a:latin typeface="Times New Roman"/>
                <a:cs typeface="Times New Roman"/>
              </a:rPr>
              <a:t>In which	the veloc</a:t>
            </a:r>
            <a:r>
              <a:rPr sz="3600" spc="-15" dirty="0">
                <a:latin typeface="Times New Roman"/>
                <a:cs typeface="Times New Roman"/>
              </a:rPr>
              <a:t>i</a:t>
            </a:r>
            <a:r>
              <a:rPr sz="3600" dirty="0">
                <a:latin typeface="Times New Roman"/>
                <a:cs typeface="Times New Roman"/>
              </a:rPr>
              <a:t>ty</a:t>
            </a:r>
            <a:r>
              <a:rPr sz="3600" spc="15" dirty="0">
                <a:latin typeface="Times New Roman"/>
                <a:cs typeface="Times New Roman"/>
              </a:rPr>
              <a:t> </a:t>
            </a:r>
            <a:r>
              <a:rPr sz="3600" spc="-5" dirty="0">
                <a:latin typeface="Times New Roman"/>
                <a:cs typeface="Times New Roman"/>
              </a:rPr>
              <a:t>is</a:t>
            </a:r>
            <a:r>
              <a:rPr sz="3600" dirty="0">
                <a:latin typeface="Times New Roman"/>
                <a:cs typeface="Times New Roman"/>
              </a:rPr>
              <a:t>	a  function	of time</a:t>
            </a:r>
            <a:r>
              <a:rPr sz="3600" spc="-15" dirty="0">
                <a:latin typeface="Times New Roman"/>
                <a:cs typeface="Times New Roman"/>
              </a:rPr>
              <a:t> </a:t>
            </a:r>
            <a:r>
              <a:rPr sz="3600" dirty="0">
                <a:latin typeface="Times New Roman"/>
                <a:cs typeface="Times New Roman"/>
              </a:rPr>
              <a:t>and</a:t>
            </a:r>
            <a:endParaRPr sz="3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Wingdings"/>
              <a:buChar char=""/>
            </a:pPr>
            <a:endParaRPr sz="3750">
              <a:latin typeface="Times New Roman"/>
              <a:cs typeface="Times New Roman"/>
            </a:endParaRPr>
          </a:p>
          <a:p>
            <a:pPr marL="12700" marR="856615">
              <a:lnSpc>
                <a:spcPct val="100000"/>
              </a:lnSpc>
              <a:spcBef>
                <a:spcPts val="5"/>
              </a:spcBef>
              <a:buSzPct val="97222"/>
              <a:buFont typeface="Wingdings"/>
              <a:buChar char=""/>
              <a:tabLst>
                <a:tab pos="377825" algn="l"/>
              </a:tabLst>
            </a:pPr>
            <a:r>
              <a:rPr sz="3600" spc="-5" dirty="0">
                <a:latin typeface="Times New Roman"/>
                <a:cs typeface="Times New Roman"/>
              </a:rPr>
              <a:t>two rectangular</a:t>
            </a:r>
            <a:r>
              <a:rPr sz="3600" spc="-30" dirty="0">
                <a:latin typeface="Times New Roman"/>
                <a:cs typeface="Times New Roman"/>
              </a:rPr>
              <a:t> </a:t>
            </a:r>
            <a:r>
              <a:rPr sz="3600" dirty="0">
                <a:latin typeface="Times New Roman"/>
                <a:cs typeface="Times New Roman"/>
              </a:rPr>
              <a:t>space  </a:t>
            </a:r>
            <a:r>
              <a:rPr sz="3600" spc="-5" dirty="0">
                <a:latin typeface="Times New Roman"/>
                <a:cs typeface="Times New Roman"/>
              </a:rPr>
              <a:t>co-ordinates.</a:t>
            </a:r>
            <a:endParaRPr sz="36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72742" y="702310"/>
            <a:ext cx="568960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b="1" spc="-20" dirty="0">
                <a:solidFill>
                  <a:srgbClr val="92D050"/>
                </a:solidFill>
                <a:latin typeface="Times New Roman"/>
                <a:cs typeface="Times New Roman"/>
              </a:rPr>
              <a:t>Three </a:t>
            </a:r>
            <a:r>
              <a:rPr sz="4000" b="1" spc="-5" dirty="0">
                <a:solidFill>
                  <a:srgbClr val="92D050"/>
                </a:solidFill>
                <a:latin typeface="Times New Roman"/>
                <a:cs typeface="Times New Roman"/>
              </a:rPr>
              <a:t>Dimensional</a:t>
            </a:r>
            <a:r>
              <a:rPr sz="4000" b="1" dirty="0">
                <a:solidFill>
                  <a:srgbClr val="92D050"/>
                </a:solidFill>
                <a:latin typeface="Times New Roman"/>
                <a:cs typeface="Times New Roman"/>
              </a:rPr>
              <a:t> Flow:-</a:t>
            </a:r>
            <a:endParaRPr sz="4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12140" y="1770329"/>
            <a:ext cx="7854950" cy="22212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257810">
              <a:lnSpc>
                <a:spcPct val="100000"/>
              </a:lnSpc>
              <a:spcBef>
                <a:spcPts val="100"/>
              </a:spcBef>
              <a:buSzPct val="97222"/>
              <a:buFont typeface="Wingdings"/>
              <a:buChar char=""/>
              <a:tabLst>
                <a:tab pos="377825" algn="l"/>
                <a:tab pos="2217420" algn="l"/>
              </a:tabLst>
            </a:pPr>
            <a:r>
              <a:rPr sz="3600" dirty="0">
                <a:latin typeface="Times New Roman"/>
                <a:cs typeface="Times New Roman"/>
              </a:rPr>
              <a:t>In</a:t>
            </a:r>
            <a:r>
              <a:rPr sz="3600" spc="5" dirty="0">
                <a:latin typeface="Times New Roman"/>
                <a:cs typeface="Times New Roman"/>
              </a:rPr>
              <a:t> </a:t>
            </a:r>
            <a:r>
              <a:rPr sz="3600" dirty="0">
                <a:latin typeface="Times New Roman"/>
                <a:cs typeface="Times New Roman"/>
              </a:rPr>
              <a:t>which	the </a:t>
            </a:r>
            <a:r>
              <a:rPr sz="3600" spc="-5" dirty="0">
                <a:latin typeface="Times New Roman"/>
                <a:cs typeface="Times New Roman"/>
              </a:rPr>
              <a:t>velocity </a:t>
            </a:r>
            <a:r>
              <a:rPr sz="3600" dirty="0">
                <a:latin typeface="Times New Roman"/>
                <a:cs typeface="Times New Roman"/>
              </a:rPr>
              <a:t>is the </a:t>
            </a:r>
            <a:r>
              <a:rPr sz="3600" spc="-5" dirty="0">
                <a:latin typeface="Times New Roman"/>
                <a:cs typeface="Times New Roman"/>
              </a:rPr>
              <a:t>function </a:t>
            </a:r>
            <a:r>
              <a:rPr sz="3600" dirty="0">
                <a:latin typeface="Times New Roman"/>
                <a:cs typeface="Times New Roman"/>
              </a:rPr>
              <a:t>of  </a:t>
            </a:r>
            <a:r>
              <a:rPr sz="3600" spc="-5" dirty="0">
                <a:latin typeface="Times New Roman"/>
                <a:cs typeface="Times New Roman"/>
              </a:rPr>
              <a:t>time </a:t>
            </a:r>
            <a:r>
              <a:rPr sz="3600" dirty="0">
                <a:latin typeface="Times New Roman"/>
                <a:cs typeface="Times New Roman"/>
              </a:rPr>
              <a:t>and</a:t>
            </a:r>
            <a:endParaRPr sz="3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Font typeface="Wingdings"/>
              <a:buChar char=""/>
            </a:pPr>
            <a:endParaRPr sz="37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buSzPct val="97222"/>
              <a:buFont typeface="Wingdings"/>
              <a:buChar char=""/>
              <a:tabLst>
                <a:tab pos="377825" algn="l"/>
              </a:tabLst>
            </a:pPr>
            <a:r>
              <a:rPr sz="3600" dirty="0">
                <a:latin typeface="Times New Roman"/>
                <a:cs typeface="Times New Roman"/>
              </a:rPr>
              <a:t>Three </a:t>
            </a:r>
            <a:r>
              <a:rPr sz="3600" spc="-5" dirty="0">
                <a:latin typeface="Times New Roman"/>
                <a:cs typeface="Times New Roman"/>
              </a:rPr>
              <a:t>mutually perpendicular</a:t>
            </a:r>
            <a:r>
              <a:rPr sz="3600" spc="40" dirty="0">
                <a:latin typeface="Times New Roman"/>
                <a:cs typeface="Times New Roman"/>
              </a:rPr>
              <a:t> </a:t>
            </a:r>
            <a:r>
              <a:rPr sz="3600" spc="-5" dirty="0">
                <a:latin typeface="Times New Roman"/>
                <a:cs typeface="Times New Roman"/>
              </a:rPr>
              <a:t>directions.</a:t>
            </a:r>
            <a:endParaRPr sz="36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981200" cy="685799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182880" cy="6858000"/>
          </a:xfrm>
          <a:custGeom>
            <a:avLst/>
            <a:gdLst/>
            <a:ahLst/>
            <a:cxnLst/>
            <a:rect l="l" t="t" r="r" b="b"/>
            <a:pathLst>
              <a:path w="182880" h="6858000">
                <a:moveTo>
                  <a:pt x="0" y="6858000"/>
                </a:moveTo>
                <a:lnTo>
                  <a:pt x="182880" y="6858000"/>
                </a:lnTo>
                <a:lnTo>
                  <a:pt x="18288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766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711708"/>
            <a:ext cx="1365250" cy="508000"/>
          </a:xfrm>
          <a:custGeom>
            <a:avLst/>
            <a:gdLst/>
            <a:ahLst/>
            <a:cxnLst/>
            <a:rect l="l" t="t" r="r" b="b"/>
            <a:pathLst>
              <a:path w="1365250" h="508000">
                <a:moveTo>
                  <a:pt x="0" y="0"/>
                </a:moveTo>
                <a:lnTo>
                  <a:pt x="0" y="504316"/>
                </a:lnTo>
                <a:lnTo>
                  <a:pt x="1019098" y="507491"/>
                </a:lnTo>
                <a:lnTo>
                  <a:pt x="1119378" y="507491"/>
                </a:lnTo>
                <a:lnTo>
                  <a:pt x="1124013" y="502665"/>
                </a:lnTo>
                <a:lnTo>
                  <a:pt x="1125562" y="501141"/>
                </a:lnTo>
                <a:lnTo>
                  <a:pt x="1127455" y="499490"/>
                </a:lnTo>
                <a:lnTo>
                  <a:pt x="1357884" y="269239"/>
                </a:lnTo>
                <a:lnTo>
                  <a:pt x="1363170" y="262096"/>
                </a:lnTo>
                <a:lnTo>
                  <a:pt x="1364932" y="254952"/>
                </a:lnTo>
                <a:lnTo>
                  <a:pt x="1363170" y="247808"/>
                </a:lnTo>
                <a:lnTo>
                  <a:pt x="1357884" y="240664"/>
                </a:lnTo>
                <a:lnTo>
                  <a:pt x="1128991" y="11937"/>
                </a:lnTo>
                <a:lnTo>
                  <a:pt x="1124013" y="11937"/>
                </a:lnTo>
                <a:lnTo>
                  <a:pt x="1124013" y="7112"/>
                </a:lnTo>
                <a:lnTo>
                  <a:pt x="1119378" y="7112"/>
                </a:lnTo>
                <a:lnTo>
                  <a:pt x="1114564" y="2412"/>
                </a:lnTo>
                <a:lnTo>
                  <a:pt x="1019098" y="2412"/>
                </a:lnTo>
                <a:lnTo>
                  <a:pt x="0" y="0"/>
                </a:lnTo>
                <a:close/>
              </a:path>
            </a:pathLst>
          </a:custGeom>
          <a:solidFill>
            <a:srgbClr val="A42F0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112007" y="2834639"/>
            <a:ext cx="3000756" cy="7056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090672" y="2813050"/>
            <a:ext cx="2991485" cy="696595"/>
          </a:xfrm>
          <a:custGeom>
            <a:avLst/>
            <a:gdLst/>
            <a:ahLst/>
            <a:cxnLst/>
            <a:rect l="l" t="t" r="r" b="b"/>
            <a:pathLst>
              <a:path w="2991485" h="696595">
                <a:moveTo>
                  <a:pt x="1491233" y="0"/>
                </a:moveTo>
                <a:lnTo>
                  <a:pt x="1433956" y="0"/>
                </a:lnTo>
                <a:lnTo>
                  <a:pt x="1175512" y="696087"/>
                </a:lnTo>
                <a:lnTo>
                  <a:pt x="1242440" y="696087"/>
                </a:lnTo>
                <a:lnTo>
                  <a:pt x="1320291" y="484886"/>
                </a:lnTo>
                <a:lnTo>
                  <a:pt x="1669140" y="484886"/>
                </a:lnTo>
                <a:lnTo>
                  <a:pt x="1646867" y="424179"/>
                </a:lnTo>
                <a:lnTo>
                  <a:pt x="1339214" y="424179"/>
                </a:lnTo>
                <a:lnTo>
                  <a:pt x="1453388" y="120014"/>
                </a:lnTo>
                <a:lnTo>
                  <a:pt x="1455801" y="113919"/>
                </a:lnTo>
                <a:lnTo>
                  <a:pt x="1458087" y="107314"/>
                </a:lnTo>
                <a:lnTo>
                  <a:pt x="1460373" y="100075"/>
                </a:lnTo>
                <a:lnTo>
                  <a:pt x="1460880" y="98171"/>
                </a:lnTo>
                <a:lnTo>
                  <a:pt x="1527253" y="98171"/>
                </a:lnTo>
                <a:lnTo>
                  <a:pt x="1491233" y="0"/>
                </a:lnTo>
                <a:close/>
              </a:path>
              <a:path w="2991485" h="696595">
                <a:moveTo>
                  <a:pt x="1669140" y="484886"/>
                </a:moveTo>
                <a:lnTo>
                  <a:pt x="1600835" y="484886"/>
                </a:lnTo>
                <a:lnTo>
                  <a:pt x="1678304" y="696087"/>
                </a:lnTo>
                <a:lnTo>
                  <a:pt x="1746630" y="696087"/>
                </a:lnTo>
                <a:lnTo>
                  <a:pt x="1669140" y="484886"/>
                </a:lnTo>
                <a:close/>
              </a:path>
              <a:path w="2991485" h="696595">
                <a:moveTo>
                  <a:pt x="1527253" y="98171"/>
                </a:moveTo>
                <a:lnTo>
                  <a:pt x="1460880" y="98171"/>
                </a:lnTo>
                <a:lnTo>
                  <a:pt x="1461515" y="100711"/>
                </a:lnTo>
                <a:lnTo>
                  <a:pt x="1463293" y="106425"/>
                </a:lnTo>
                <a:lnTo>
                  <a:pt x="1465452" y="110362"/>
                </a:lnTo>
                <a:lnTo>
                  <a:pt x="1467865" y="112775"/>
                </a:lnTo>
                <a:lnTo>
                  <a:pt x="1582547" y="424179"/>
                </a:lnTo>
                <a:lnTo>
                  <a:pt x="1646867" y="424179"/>
                </a:lnTo>
                <a:lnTo>
                  <a:pt x="1527253" y="98171"/>
                </a:lnTo>
                <a:close/>
              </a:path>
              <a:path w="2991485" h="696595">
                <a:moveTo>
                  <a:pt x="2624074" y="0"/>
                </a:moveTo>
                <a:lnTo>
                  <a:pt x="2558923" y="0"/>
                </a:lnTo>
                <a:lnTo>
                  <a:pt x="2558923" y="696087"/>
                </a:lnTo>
                <a:lnTo>
                  <a:pt x="2624074" y="696087"/>
                </a:lnTo>
                <a:lnTo>
                  <a:pt x="2624074" y="371983"/>
                </a:lnTo>
                <a:lnTo>
                  <a:pt x="2705869" y="371983"/>
                </a:lnTo>
                <a:lnTo>
                  <a:pt x="2675763" y="337820"/>
                </a:lnTo>
                <a:lnTo>
                  <a:pt x="2705282" y="304291"/>
                </a:lnTo>
                <a:lnTo>
                  <a:pt x="2624074" y="304291"/>
                </a:lnTo>
                <a:lnTo>
                  <a:pt x="2624074" y="0"/>
                </a:lnTo>
                <a:close/>
              </a:path>
              <a:path w="2991485" h="696595">
                <a:moveTo>
                  <a:pt x="2705869" y="371983"/>
                </a:moveTo>
                <a:lnTo>
                  <a:pt x="2624074" y="371983"/>
                </a:lnTo>
                <a:lnTo>
                  <a:pt x="2912364" y="696087"/>
                </a:lnTo>
                <a:lnTo>
                  <a:pt x="2991485" y="696087"/>
                </a:lnTo>
                <a:lnTo>
                  <a:pt x="2705869" y="371983"/>
                </a:lnTo>
                <a:close/>
              </a:path>
              <a:path w="2991485" h="696595">
                <a:moveTo>
                  <a:pt x="2973197" y="0"/>
                </a:moveTo>
                <a:lnTo>
                  <a:pt x="2898648" y="0"/>
                </a:lnTo>
                <a:lnTo>
                  <a:pt x="2624074" y="304291"/>
                </a:lnTo>
                <a:lnTo>
                  <a:pt x="2705282" y="304291"/>
                </a:lnTo>
                <a:lnTo>
                  <a:pt x="2973197" y="0"/>
                </a:lnTo>
                <a:close/>
              </a:path>
              <a:path w="2991485" h="696595">
                <a:moveTo>
                  <a:pt x="1907413" y="0"/>
                </a:moveTo>
                <a:lnTo>
                  <a:pt x="1857882" y="0"/>
                </a:lnTo>
                <a:lnTo>
                  <a:pt x="1857882" y="696087"/>
                </a:lnTo>
                <a:lnTo>
                  <a:pt x="1923033" y="696087"/>
                </a:lnTo>
                <a:lnTo>
                  <a:pt x="1923033" y="127126"/>
                </a:lnTo>
                <a:lnTo>
                  <a:pt x="2001194" y="127126"/>
                </a:lnTo>
                <a:lnTo>
                  <a:pt x="1907413" y="0"/>
                </a:lnTo>
                <a:close/>
              </a:path>
              <a:path w="2991485" h="696595">
                <a:moveTo>
                  <a:pt x="2001194" y="127126"/>
                </a:moveTo>
                <a:lnTo>
                  <a:pt x="1923033" y="127126"/>
                </a:lnTo>
                <a:lnTo>
                  <a:pt x="1934464" y="143128"/>
                </a:lnTo>
                <a:lnTo>
                  <a:pt x="2341372" y="696087"/>
                </a:lnTo>
                <a:lnTo>
                  <a:pt x="2388235" y="696087"/>
                </a:lnTo>
                <a:lnTo>
                  <a:pt x="2388235" y="566038"/>
                </a:lnTo>
                <a:lnTo>
                  <a:pt x="2324227" y="566038"/>
                </a:lnTo>
                <a:lnTo>
                  <a:pt x="2317877" y="556640"/>
                </a:lnTo>
                <a:lnTo>
                  <a:pt x="2311018" y="547115"/>
                </a:lnTo>
                <a:lnTo>
                  <a:pt x="2001194" y="127126"/>
                </a:lnTo>
                <a:close/>
              </a:path>
              <a:path w="2991485" h="696595">
                <a:moveTo>
                  <a:pt x="2388235" y="0"/>
                </a:moveTo>
                <a:lnTo>
                  <a:pt x="2323465" y="0"/>
                </a:lnTo>
                <a:lnTo>
                  <a:pt x="2323465" y="547370"/>
                </a:lnTo>
                <a:lnTo>
                  <a:pt x="2323718" y="555371"/>
                </a:lnTo>
                <a:lnTo>
                  <a:pt x="2324227" y="566038"/>
                </a:lnTo>
                <a:lnTo>
                  <a:pt x="2388235" y="566038"/>
                </a:lnTo>
                <a:lnTo>
                  <a:pt x="2388235" y="0"/>
                </a:lnTo>
                <a:close/>
              </a:path>
              <a:path w="2991485" h="696595">
                <a:moveTo>
                  <a:pt x="629157" y="0"/>
                </a:moveTo>
                <a:lnTo>
                  <a:pt x="564006" y="0"/>
                </a:lnTo>
                <a:lnTo>
                  <a:pt x="564006" y="696087"/>
                </a:lnTo>
                <a:lnTo>
                  <a:pt x="629157" y="696087"/>
                </a:lnTo>
                <a:lnTo>
                  <a:pt x="629157" y="370586"/>
                </a:lnTo>
                <a:lnTo>
                  <a:pt x="1063625" y="370586"/>
                </a:lnTo>
                <a:lnTo>
                  <a:pt x="1063625" y="310388"/>
                </a:lnTo>
                <a:lnTo>
                  <a:pt x="629157" y="310388"/>
                </a:lnTo>
                <a:lnTo>
                  <a:pt x="629157" y="0"/>
                </a:lnTo>
                <a:close/>
              </a:path>
              <a:path w="2991485" h="696595">
                <a:moveTo>
                  <a:pt x="1063625" y="370586"/>
                </a:moveTo>
                <a:lnTo>
                  <a:pt x="998854" y="370586"/>
                </a:lnTo>
                <a:lnTo>
                  <a:pt x="998854" y="696087"/>
                </a:lnTo>
                <a:lnTo>
                  <a:pt x="1063625" y="696087"/>
                </a:lnTo>
                <a:lnTo>
                  <a:pt x="1063625" y="370586"/>
                </a:lnTo>
                <a:close/>
              </a:path>
              <a:path w="2991485" h="696595">
                <a:moveTo>
                  <a:pt x="1063625" y="0"/>
                </a:moveTo>
                <a:lnTo>
                  <a:pt x="998854" y="0"/>
                </a:lnTo>
                <a:lnTo>
                  <a:pt x="998854" y="310388"/>
                </a:lnTo>
                <a:lnTo>
                  <a:pt x="1063625" y="310388"/>
                </a:lnTo>
                <a:lnTo>
                  <a:pt x="1063625" y="0"/>
                </a:lnTo>
                <a:close/>
              </a:path>
              <a:path w="2991485" h="696595">
                <a:moveTo>
                  <a:pt x="260223" y="61213"/>
                </a:moveTo>
                <a:lnTo>
                  <a:pt x="195452" y="61213"/>
                </a:lnTo>
                <a:lnTo>
                  <a:pt x="195452" y="696087"/>
                </a:lnTo>
                <a:lnTo>
                  <a:pt x="260223" y="696087"/>
                </a:lnTo>
                <a:lnTo>
                  <a:pt x="260223" y="61213"/>
                </a:lnTo>
                <a:close/>
              </a:path>
              <a:path w="2991485" h="696595">
                <a:moveTo>
                  <a:pt x="455802" y="0"/>
                </a:moveTo>
                <a:lnTo>
                  <a:pt x="0" y="0"/>
                </a:lnTo>
                <a:lnTo>
                  <a:pt x="0" y="61213"/>
                </a:lnTo>
                <a:lnTo>
                  <a:pt x="455802" y="61213"/>
                </a:lnTo>
                <a:lnTo>
                  <a:pt x="45580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429886" y="2911220"/>
            <a:ext cx="243840" cy="326390"/>
          </a:xfrm>
          <a:custGeom>
            <a:avLst/>
            <a:gdLst/>
            <a:ahLst/>
            <a:cxnLst/>
            <a:rect l="l" t="t" r="r" b="b"/>
            <a:pathLst>
              <a:path w="243839" h="326389">
                <a:moveTo>
                  <a:pt x="121665" y="0"/>
                </a:moveTo>
                <a:lnTo>
                  <a:pt x="121158" y="1904"/>
                </a:lnTo>
                <a:lnTo>
                  <a:pt x="118872" y="9143"/>
                </a:lnTo>
                <a:lnTo>
                  <a:pt x="116586" y="15748"/>
                </a:lnTo>
                <a:lnTo>
                  <a:pt x="114173" y="21843"/>
                </a:lnTo>
                <a:lnTo>
                  <a:pt x="0" y="326008"/>
                </a:lnTo>
                <a:lnTo>
                  <a:pt x="243332" y="326008"/>
                </a:lnTo>
                <a:lnTo>
                  <a:pt x="128650" y="14604"/>
                </a:lnTo>
                <a:lnTo>
                  <a:pt x="126237" y="12191"/>
                </a:lnTo>
                <a:lnTo>
                  <a:pt x="124078" y="8254"/>
                </a:lnTo>
                <a:lnTo>
                  <a:pt x="122300" y="2539"/>
                </a:lnTo>
                <a:lnTo>
                  <a:pt x="121665" y="0"/>
                </a:lnTo>
                <a:close/>
              </a:path>
            </a:pathLst>
          </a:custGeom>
          <a:ln w="6096">
            <a:solidFill>
              <a:srgbClr val="DE7D1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649595" y="2813050"/>
            <a:ext cx="433070" cy="696595"/>
          </a:xfrm>
          <a:custGeom>
            <a:avLst/>
            <a:gdLst/>
            <a:ahLst/>
            <a:cxnLst/>
            <a:rect l="l" t="t" r="r" b="b"/>
            <a:pathLst>
              <a:path w="433070" h="696595">
                <a:moveTo>
                  <a:pt x="0" y="0"/>
                </a:moveTo>
                <a:lnTo>
                  <a:pt x="65150" y="0"/>
                </a:lnTo>
                <a:lnTo>
                  <a:pt x="65150" y="304291"/>
                </a:lnTo>
                <a:lnTo>
                  <a:pt x="339725" y="0"/>
                </a:lnTo>
                <a:lnTo>
                  <a:pt x="414274" y="0"/>
                </a:lnTo>
                <a:lnTo>
                  <a:pt x="116839" y="337820"/>
                </a:lnTo>
                <a:lnTo>
                  <a:pt x="432562" y="696087"/>
                </a:lnTo>
                <a:lnTo>
                  <a:pt x="353440" y="696087"/>
                </a:lnTo>
                <a:lnTo>
                  <a:pt x="65150" y="371983"/>
                </a:lnTo>
                <a:lnTo>
                  <a:pt x="65150" y="696087"/>
                </a:lnTo>
                <a:lnTo>
                  <a:pt x="0" y="696087"/>
                </a:lnTo>
                <a:lnTo>
                  <a:pt x="0" y="0"/>
                </a:lnTo>
                <a:close/>
              </a:path>
            </a:pathLst>
          </a:custGeom>
          <a:ln w="6096">
            <a:solidFill>
              <a:srgbClr val="DE7D1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948554" y="2813050"/>
            <a:ext cx="530860" cy="696595"/>
          </a:xfrm>
          <a:custGeom>
            <a:avLst/>
            <a:gdLst/>
            <a:ahLst/>
            <a:cxnLst/>
            <a:rect l="l" t="t" r="r" b="b"/>
            <a:pathLst>
              <a:path w="530860" h="696595">
                <a:moveTo>
                  <a:pt x="0" y="0"/>
                </a:moveTo>
                <a:lnTo>
                  <a:pt x="49530" y="0"/>
                </a:lnTo>
                <a:lnTo>
                  <a:pt x="453136" y="547115"/>
                </a:lnTo>
                <a:lnTo>
                  <a:pt x="455422" y="550290"/>
                </a:lnTo>
                <a:lnTo>
                  <a:pt x="457708" y="553465"/>
                </a:lnTo>
                <a:lnTo>
                  <a:pt x="459994" y="556640"/>
                </a:lnTo>
                <a:lnTo>
                  <a:pt x="466344" y="566038"/>
                </a:lnTo>
                <a:lnTo>
                  <a:pt x="466217" y="563372"/>
                </a:lnTo>
                <a:lnTo>
                  <a:pt x="465836" y="555371"/>
                </a:lnTo>
                <a:lnTo>
                  <a:pt x="465582" y="547370"/>
                </a:lnTo>
                <a:lnTo>
                  <a:pt x="465582" y="539241"/>
                </a:lnTo>
                <a:lnTo>
                  <a:pt x="465582" y="0"/>
                </a:lnTo>
                <a:lnTo>
                  <a:pt x="530352" y="0"/>
                </a:lnTo>
                <a:lnTo>
                  <a:pt x="530352" y="696087"/>
                </a:lnTo>
                <a:lnTo>
                  <a:pt x="483489" y="696087"/>
                </a:lnTo>
                <a:lnTo>
                  <a:pt x="76581" y="143128"/>
                </a:lnTo>
                <a:lnTo>
                  <a:pt x="65150" y="127126"/>
                </a:lnTo>
                <a:lnTo>
                  <a:pt x="65150" y="696087"/>
                </a:lnTo>
                <a:lnTo>
                  <a:pt x="0" y="696087"/>
                </a:lnTo>
                <a:lnTo>
                  <a:pt x="0" y="0"/>
                </a:lnTo>
                <a:close/>
              </a:path>
            </a:pathLst>
          </a:custGeom>
          <a:ln w="6096">
            <a:solidFill>
              <a:srgbClr val="DE7D1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4266184" y="2813050"/>
            <a:ext cx="571500" cy="696595"/>
          </a:xfrm>
          <a:custGeom>
            <a:avLst/>
            <a:gdLst/>
            <a:ahLst/>
            <a:cxnLst/>
            <a:rect l="l" t="t" r="r" b="b"/>
            <a:pathLst>
              <a:path w="571500" h="696595">
                <a:moveTo>
                  <a:pt x="258444" y="0"/>
                </a:moveTo>
                <a:lnTo>
                  <a:pt x="315721" y="0"/>
                </a:lnTo>
                <a:lnTo>
                  <a:pt x="571118" y="696087"/>
                </a:lnTo>
                <a:lnTo>
                  <a:pt x="502792" y="696087"/>
                </a:lnTo>
                <a:lnTo>
                  <a:pt x="425323" y="484886"/>
                </a:lnTo>
                <a:lnTo>
                  <a:pt x="144779" y="484886"/>
                </a:lnTo>
                <a:lnTo>
                  <a:pt x="66928" y="696087"/>
                </a:lnTo>
                <a:lnTo>
                  <a:pt x="0" y="696087"/>
                </a:lnTo>
                <a:lnTo>
                  <a:pt x="258444" y="0"/>
                </a:lnTo>
                <a:close/>
              </a:path>
            </a:pathLst>
          </a:custGeom>
          <a:ln w="6095">
            <a:solidFill>
              <a:srgbClr val="DE7D1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654678" y="2813050"/>
            <a:ext cx="499745" cy="696595"/>
          </a:xfrm>
          <a:custGeom>
            <a:avLst/>
            <a:gdLst/>
            <a:ahLst/>
            <a:cxnLst/>
            <a:rect l="l" t="t" r="r" b="b"/>
            <a:pathLst>
              <a:path w="499745" h="696595">
                <a:moveTo>
                  <a:pt x="0" y="0"/>
                </a:moveTo>
                <a:lnTo>
                  <a:pt x="65150" y="0"/>
                </a:lnTo>
                <a:lnTo>
                  <a:pt x="65150" y="310388"/>
                </a:lnTo>
                <a:lnTo>
                  <a:pt x="434848" y="310388"/>
                </a:lnTo>
                <a:lnTo>
                  <a:pt x="434848" y="0"/>
                </a:lnTo>
                <a:lnTo>
                  <a:pt x="499618" y="0"/>
                </a:lnTo>
                <a:lnTo>
                  <a:pt x="499618" y="696087"/>
                </a:lnTo>
                <a:lnTo>
                  <a:pt x="434848" y="696087"/>
                </a:lnTo>
                <a:lnTo>
                  <a:pt x="434848" y="370586"/>
                </a:lnTo>
                <a:lnTo>
                  <a:pt x="65150" y="370586"/>
                </a:lnTo>
                <a:lnTo>
                  <a:pt x="65150" y="696087"/>
                </a:lnTo>
                <a:lnTo>
                  <a:pt x="0" y="696087"/>
                </a:lnTo>
                <a:lnTo>
                  <a:pt x="0" y="0"/>
                </a:lnTo>
                <a:close/>
              </a:path>
            </a:pathLst>
          </a:custGeom>
          <a:ln w="6096">
            <a:solidFill>
              <a:srgbClr val="DE7D1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3090672" y="2813050"/>
            <a:ext cx="455930" cy="696595"/>
          </a:xfrm>
          <a:custGeom>
            <a:avLst/>
            <a:gdLst/>
            <a:ahLst/>
            <a:cxnLst/>
            <a:rect l="l" t="t" r="r" b="b"/>
            <a:pathLst>
              <a:path w="455929" h="696595">
                <a:moveTo>
                  <a:pt x="0" y="0"/>
                </a:moveTo>
                <a:lnTo>
                  <a:pt x="455802" y="0"/>
                </a:lnTo>
                <a:lnTo>
                  <a:pt x="455802" y="61213"/>
                </a:lnTo>
                <a:lnTo>
                  <a:pt x="260223" y="61213"/>
                </a:lnTo>
                <a:lnTo>
                  <a:pt x="260223" y="696087"/>
                </a:lnTo>
                <a:lnTo>
                  <a:pt x="195452" y="696087"/>
                </a:lnTo>
                <a:lnTo>
                  <a:pt x="195452" y="61213"/>
                </a:lnTo>
                <a:lnTo>
                  <a:pt x="0" y="61213"/>
                </a:lnTo>
                <a:lnTo>
                  <a:pt x="0" y="0"/>
                </a:lnTo>
                <a:close/>
              </a:path>
            </a:pathLst>
          </a:custGeom>
          <a:ln w="6095">
            <a:solidFill>
              <a:srgbClr val="DE7D1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3672840" y="4047744"/>
            <a:ext cx="1804415" cy="72694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3651503" y="4025646"/>
            <a:ext cx="1794510" cy="718820"/>
          </a:xfrm>
          <a:custGeom>
            <a:avLst/>
            <a:gdLst/>
            <a:ahLst/>
            <a:cxnLst/>
            <a:rect l="l" t="t" r="r" b="b"/>
            <a:pathLst>
              <a:path w="1794510" h="718820">
                <a:moveTo>
                  <a:pt x="861695" y="0"/>
                </a:moveTo>
                <a:lnTo>
                  <a:pt x="811528" y="2793"/>
                </a:lnTo>
                <a:lnTo>
                  <a:pt x="765038" y="11171"/>
                </a:lnTo>
                <a:lnTo>
                  <a:pt x="722217" y="25130"/>
                </a:lnTo>
                <a:lnTo>
                  <a:pt x="683057" y="44666"/>
                </a:lnTo>
                <a:lnTo>
                  <a:pt x="647553" y="69776"/>
                </a:lnTo>
                <a:lnTo>
                  <a:pt x="615696" y="100456"/>
                </a:lnTo>
                <a:lnTo>
                  <a:pt x="588168" y="135687"/>
                </a:lnTo>
                <a:lnTo>
                  <a:pt x="565653" y="174573"/>
                </a:lnTo>
                <a:lnTo>
                  <a:pt x="548147" y="217106"/>
                </a:lnTo>
                <a:lnTo>
                  <a:pt x="535648" y="263280"/>
                </a:lnTo>
                <a:lnTo>
                  <a:pt x="528151" y="313087"/>
                </a:lnTo>
                <a:lnTo>
                  <a:pt x="525653" y="366521"/>
                </a:lnTo>
                <a:lnTo>
                  <a:pt x="528087" y="416973"/>
                </a:lnTo>
                <a:lnTo>
                  <a:pt x="535394" y="464189"/>
                </a:lnTo>
                <a:lnTo>
                  <a:pt x="547576" y="508174"/>
                </a:lnTo>
                <a:lnTo>
                  <a:pt x="564637" y="548931"/>
                </a:lnTo>
                <a:lnTo>
                  <a:pt x="586580" y="586464"/>
                </a:lnTo>
                <a:lnTo>
                  <a:pt x="613410" y="620776"/>
                </a:lnTo>
                <a:lnTo>
                  <a:pt x="650931" y="656088"/>
                </a:lnTo>
                <a:lnTo>
                  <a:pt x="693245" y="683542"/>
                </a:lnTo>
                <a:lnTo>
                  <a:pt x="740356" y="703145"/>
                </a:lnTo>
                <a:lnTo>
                  <a:pt x="792270" y="714902"/>
                </a:lnTo>
                <a:lnTo>
                  <a:pt x="848995" y="718819"/>
                </a:lnTo>
                <a:lnTo>
                  <a:pt x="906555" y="714855"/>
                </a:lnTo>
                <a:lnTo>
                  <a:pt x="959293" y="702954"/>
                </a:lnTo>
                <a:lnTo>
                  <a:pt x="1007204" y="683103"/>
                </a:lnTo>
                <a:lnTo>
                  <a:pt x="1045909" y="658113"/>
                </a:lnTo>
                <a:lnTo>
                  <a:pt x="848106" y="658113"/>
                </a:lnTo>
                <a:lnTo>
                  <a:pt x="792761" y="653113"/>
                </a:lnTo>
                <a:lnTo>
                  <a:pt x="743299" y="638111"/>
                </a:lnTo>
                <a:lnTo>
                  <a:pt x="699694" y="613108"/>
                </a:lnTo>
                <a:lnTo>
                  <a:pt x="661924" y="578103"/>
                </a:lnTo>
                <a:lnTo>
                  <a:pt x="636823" y="543828"/>
                </a:lnTo>
                <a:lnTo>
                  <a:pt x="617301" y="505004"/>
                </a:lnTo>
                <a:lnTo>
                  <a:pt x="603356" y="461627"/>
                </a:lnTo>
                <a:lnTo>
                  <a:pt x="594989" y="413690"/>
                </a:lnTo>
                <a:lnTo>
                  <a:pt x="592201" y="361187"/>
                </a:lnTo>
                <a:lnTo>
                  <a:pt x="595144" y="309264"/>
                </a:lnTo>
                <a:lnTo>
                  <a:pt x="603982" y="261540"/>
                </a:lnTo>
                <a:lnTo>
                  <a:pt x="618727" y="218011"/>
                </a:lnTo>
                <a:lnTo>
                  <a:pt x="639392" y="178669"/>
                </a:lnTo>
                <a:lnTo>
                  <a:pt x="665988" y="143509"/>
                </a:lnTo>
                <a:lnTo>
                  <a:pt x="705425" y="107265"/>
                </a:lnTo>
                <a:lnTo>
                  <a:pt x="749839" y="81391"/>
                </a:lnTo>
                <a:lnTo>
                  <a:pt x="799254" y="65875"/>
                </a:lnTo>
                <a:lnTo>
                  <a:pt x="853694" y="60705"/>
                </a:lnTo>
                <a:lnTo>
                  <a:pt x="1051341" y="60705"/>
                </a:lnTo>
                <a:lnTo>
                  <a:pt x="1011738" y="34838"/>
                </a:lnTo>
                <a:lnTo>
                  <a:pt x="965981" y="15483"/>
                </a:lnTo>
                <a:lnTo>
                  <a:pt x="915962" y="3870"/>
                </a:lnTo>
                <a:lnTo>
                  <a:pt x="861695" y="0"/>
                </a:lnTo>
                <a:close/>
              </a:path>
              <a:path w="1794510" h="718820">
                <a:moveTo>
                  <a:pt x="1051341" y="60705"/>
                </a:moveTo>
                <a:lnTo>
                  <a:pt x="853694" y="60705"/>
                </a:lnTo>
                <a:lnTo>
                  <a:pt x="910272" y="65583"/>
                </a:lnTo>
                <a:lnTo>
                  <a:pt x="960564" y="80200"/>
                </a:lnTo>
                <a:lnTo>
                  <a:pt x="1004570" y="104532"/>
                </a:lnTo>
                <a:lnTo>
                  <a:pt x="1042288" y="138556"/>
                </a:lnTo>
                <a:lnTo>
                  <a:pt x="1067176" y="172144"/>
                </a:lnTo>
                <a:lnTo>
                  <a:pt x="1086523" y="210725"/>
                </a:lnTo>
                <a:lnTo>
                  <a:pt x="1100335" y="254292"/>
                </a:lnTo>
                <a:lnTo>
                  <a:pt x="1108617" y="302840"/>
                </a:lnTo>
                <a:lnTo>
                  <a:pt x="1111377" y="356361"/>
                </a:lnTo>
                <a:lnTo>
                  <a:pt x="1108543" y="411104"/>
                </a:lnTo>
                <a:lnTo>
                  <a:pt x="1100046" y="460725"/>
                </a:lnTo>
                <a:lnTo>
                  <a:pt x="1085892" y="505226"/>
                </a:lnTo>
                <a:lnTo>
                  <a:pt x="1066087" y="544606"/>
                </a:lnTo>
                <a:lnTo>
                  <a:pt x="1040638" y="578865"/>
                </a:lnTo>
                <a:lnTo>
                  <a:pt x="1002018" y="613536"/>
                </a:lnTo>
                <a:lnTo>
                  <a:pt x="957040" y="638301"/>
                </a:lnTo>
                <a:lnTo>
                  <a:pt x="905728" y="653160"/>
                </a:lnTo>
                <a:lnTo>
                  <a:pt x="848106" y="658113"/>
                </a:lnTo>
                <a:lnTo>
                  <a:pt x="1045909" y="658113"/>
                </a:lnTo>
                <a:lnTo>
                  <a:pt x="1088517" y="619505"/>
                </a:lnTo>
                <a:lnTo>
                  <a:pt x="1115821" y="584422"/>
                </a:lnTo>
                <a:lnTo>
                  <a:pt x="1138169" y="545338"/>
                </a:lnTo>
                <a:lnTo>
                  <a:pt x="1155557" y="502253"/>
                </a:lnTo>
                <a:lnTo>
                  <a:pt x="1167981" y="455168"/>
                </a:lnTo>
                <a:lnTo>
                  <a:pt x="1175438" y="404082"/>
                </a:lnTo>
                <a:lnTo>
                  <a:pt x="1177925" y="348995"/>
                </a:lnTo>
                <a:lnTo>
                  <a:pt x="1175491" y="298809"/>
                </a:lnTo>
                <a:lnTo>
                  <a:pt x="1168193" y="251883"/>
                </a:lnTo>
                <a:lnTo>
                  <a:pt x="1156033" y="208216"/>
                </a:lnTo>
                <a:lnTo>
                  <a:pt x="1139015" y="167809"/>
                </a:lnTo>
                <a:lnTo>
                  <a:pt x="1117144" y="130661"/>
                </a:lnTo>
                <a:lnTo>
                  <a:pt x="1090422" y="96773"/>
                </a:lnTo>
                <a:lnTo>
                  <a:pt x="1053223" y="61935"/>
                </a:lnTo>
                <a:lnTo>
                  <a:pt x="1051341" y="60705"/>
                </a:lnTo>
                <a:close/>
              </a:path>
              <a:path w="1794510" h="718820">
                <a:moveTo>
                  <a:pt x="1370076" y="11175"/>
                </a:moveTo>
                <a:lnTo>
                  <a:pt x="1305306" y="11175"/>
                </a:lnTo>
                <a:lnTo>
                  <a:pt x="1305312" y="437768"/>
                </a:lnTo>
                <a:lnTo>
                  <a:pt x="1308245" y="496654"/>
                </a:lnTo>
                <a:lnTo>
                  <a:pt x="1317066" y="548724"/>
                </a:lnTo>
                <a:lnTo>
                  <a:pt x="1331769" y="593851"/>
                </a:lnTo>
                <a:lnTo>
                  <a:pt x="1352354" y="632036"/>
                </a:lnTo>
                <a:lnTo>
                  <a:pt x="1378823" y="663278"/>
                </a:lnTo>
                <a:lnTo>
                  <a:pt x="1411176" y="687577"/>
                </a:lnTo>
                <a:lnTo>
                  <a:pt x="1449416" y="704934"/>
                </a:lnTo>
                <a:lnTo>
                  <a:pt x="1493543" y="715348"/>
                </a:lnTo>
                <a:lnTo>
                  <a:pt x="1543558" y="718819"/>
                </a:lnTo>
                <a:lnTo>
                  <a:pt x="1591187" y="715905"/>
                </a:lnTo>
                <a:lnTo>
                  <a:pt x="1633796" y="707160"/>
                </a:lnTo>
                <a:lnTo>
                  <a:pt x="1671386" y="692584"/>
                </a:lnTo>
                <a:lnTo>
                  <a:pt x="1703960" y="672177"/>
                </a:lnTo>
                <a:lnTo>
                  <a:pt x="1718730" y="658113"/>
                </a:lnTo>
                <a:lnTo>
                  <a:pt x="1552829" y="658113"/>
                </a:lnTo>
                <a:lnTo>
                  <a:pt x="1504316" y="653486"/>
                </a:lnTo>
                <a:lnTo>
                  <a:pt x="1463280" y="639602"/>
                </a:lnTo>
                <a:lnTo>
                  <a:pt x="1429714" y="616456"/>
                </a:lnTo>
                <a:lnTo>
                  <a:pt x="1403616" y="584043"/>
                </a:lnTo>
                <a:lnTo>
                  <a:pt x="1384979" y="542360"/>
                </a:lnTo>
                <a:lnTo>
                  <a:pt x="1373801" y="491402"/>
                </a:lnTo>
                <a:lnTo>
                  <a:pt x="1370076" y="431164"/>
                </a:lnTo>
                <a:lnTo>
                  <a:pt x="1370076" y="11175"/>
                </a:lnTo>
                <a:close/>
              </a:path>
              <a:path w="1794510" h="718820">
                <a:moveTo>
                  <a:pt x="1794129" y="11175"/>
                </a:moveTo>
                <a:lnTo>
                  <a:pt x="1729486" y="11175"/>
                </a:lnTo>
                <a:lnTo>
                  <a:pt x="1729486" y="437768"/>
                </a:lnTo>
                <a:lnTo>
                  <a:pt x="1725878" y="496241"/>
                </a:lnTo>
                <a:lnTo>
                  <a:pt x="1715057" y="545711"/>
                </a:lnTo>
                <a:lnTo>
                  <a:pt x="1697025" y="586182"/>
                </a:lnTo>
                <a:lnTo>
                  <a:pt x="1671784" y="617655"/>
                </a:lnTo>
                <a:lnTo>
                  <a:pt x="1639336" y="640134"/>
                </a:lnTo>
                <a:lnTo>
                  <a:pt x="1599683" y="653619"/>
                </a:lnTo>
                <a:lnTo>
                  <a:pt x="1552829" y="658113"/>
                </a:lnTo>
                <a:lnTo>
                  <a:pt x="1718730" y="658113"/>
                </a:lnTo>
                <a:lnTo>
                  <a:pt x="1754062" y="613865"/>
                </a:lnTo>
                <a:lnTo>
                  <a:pt x="1771593" y="575958"/>
                </a:lnTo>
                <a:lnTo>
                  <a:pt x="1784114" y="532217"/>
                </a:lnTo>
                <a:lnTo>
                  <a:pt x="1791625" y="482640"/>
                </a:lnTo>
                <a:lnTo>
                  <a:pt x="1794129" y="427227"/>
                </a:lnTo>
                <a:lnTo>
                  <a:pt x="1794129" y="11175"/>
                </a:lnTo>
                <a:close/>
              </a:path>
              <a:path w="1794510" h="718820">
                <a:moveTo>
                  <a:pt x="67310" y="11175"/>
                </a:moveTo>
                <a:lnTo>
                  <a:pt x="0" y="11175"/>
                </a:lnTo>
                <a:lnTo>
                  <a:pt x="207518" y="444118"/>
                </a:lnTo>
                <a:lnTo>
                  <a:pt x="207518" y="707262"/>
                </a:lnTo>
                <a:lnTo>
                  <a:pt x="272288" y="707262"/>
                </a:lnTo>
                <a:lnTo>
                  <a:pt x="272288" y="442340"/>
                </a:lnTo>
                <a:lnTo>
                  <a:pt x="305997" y="375919"/>
                </a:lnTo>
                <a:lnTo>
                  <a:pt x="242188" y="375919"/>
                </a:lnTo>
                <a:lnTo>
                  <a:pt x="241808" y="374903"/>
                </a:lnTo>
                <a:lnTo>
                  <a:pt x="237994" y="365857"/>
                </a:lnTo>
                <a:lnTo>
                  <a:pt x="234346" y="357584"/>
                </a:lnTo>
                <a:lnTo>
                  <a:pt x="230842" y="350097"/>
                </a:lnTo>
                <a:lnTo>
                  <a:pt x="227457" y="343407"/>
                </a:lnTo>
                <a:lnTo>
                  <a:pt x="67310" y="11175"/>
                </a:lnTo>
                <a:close/>
              </a:path>
              <a:path w="1794510" h="718820">
                <a:moveTo>
                  <a:pt x="491109" y="11175"/>
                </a:moveTo>
                <a:lnTo>
                  <a:pt x="425323" y="11175"/>
                </a:lnTo>
                <a:lnTo>
                  <a:pt x="256540" y="351916"/>
                </a:lnTo>
                <a:lnTo>
                  <a:pt x="251333" y="360044"/>
                </a:lnTo>
                <a:lnTo>
                  <a:pt x="247142" y="367156"/>
                </a:lnTo>
                <a:lnTo>
                  <a:pt x="243712" y="373125"/>
                </a:lnTo>
                <a:lnTo>
                  <a:pt x="242188" y="375919"/>
                </a:lnTo>
                <a:lnTo>
                  <a:pt x="305997" y="375919"/>
                </a:lnTo>
                <a:lnTo>
                  <a:pt x="491109" y="1117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4243704" y="4086352"/>
            <a:ext cx="519430" cy="597535"/>
          </a:xfrm>
          <a:custGeom>
            <a:avLst/>
            <a:gdLst/>
            <a:ahLst/>
            <a:cxnLst/>
            <a:rect l="l" t="t" r="r" b="b"/>
            <a:pathLst>
              <a:path w="519429" h="597535">
                <a:moveTo>
                  <a:pt x="261493" y="0"/>
                </a:moveTo>
                <a:lnTo>
                  <a:pt x="207053" y="5169"/>
                </a:lnTo>
                <a:lnTo>
                  <a:pt x="157638" y="20685"/>
                </a:lnTo>
                <a:lnTo>
                  <a:pt x="113224" y="46559"/>
                </a:lnTo>
                <a:lnTo>
                  <a:pt x="73787" y="82804"/>
                </a:lnTo>
                <a:lnTo>
                  <a:pt x="47191" y="117963"/>
                </a:lnTo>
                <a:lnTo>
                  <a:pt x="26526" y="157305"/>
                </a:lnTo>
                <a:lnTo>
                  <a:pt x="11781" y="200834"/>
                </a:lnTo>
                <a:lnTo>
                  <a:pt x="2943" y="248558"/>
                </a:lnTo>
                <a:lnTo>
                  <a:pt x="0" y="300481"/>
                </a:lnTo>
                <a:lnTo>
                  <a:pt x="2788" y="352984"/>
                </a:lnTo>
                <a:lnTo>
                  <a:pt x="11155" y="400921"/>
                </a:lnTo>
                <a:lnTo>
                  <a:pt x="25100" y="444298"/>
                </a:lnTo>
                <a:lnTo>
                  <a:pt x="44622" y="483122"/>
                </a:lnTo>
                <a:lnTo>
                  <a:pt x="69723" y="517398"/>
                </a:lnTo>
                <a:lnTo>
                  <a:pt x="107493" y="552402"/>
                </a:lnTo>
                <a:lnTo>
                  <a:pt x="151098" y="577405"/>
                </a:lnTo>
                <a:lnTo>
                  <a:pt x="200560" y="592407"/>
                </a:lnTo>
                <a:lnTo>
                  <a:pt x="255905" y="597408"/>
                </a:lnTo>
                <a:lnTo>
                  <a:pt x="313527" y="592455"/>
                </a:lnTo>
                <a:lnTo>
                  <a:pt x="364839" y="577595"/>
                </a:lnTo>
                <a:lnTo>
                  <a:pt x="409817" y="552830"/>
                </a:lnTo>
                <a:lnTo>
                  <a:pt x="448437" y="518160"/>
                </a:lnTo>
                <a:lnTo>
                  <a:pt x="473886" y="483900"/>
                </a:lnTo>
                <a:lnTo>
                  <a:pt x="493691" y="444520"/>
                </a:lnTo>
                <a:lnTo>
                  <a:pt x="507845" y="400019"/>
                </a:lnTo>
                <a:lnTo>
                  <a:pt x="516342" y="350398"/>
                </a:lnTo>
                <a:lnTo>
                  <a:pt x="519175" y="295656"/>
                </a:lnTo>
                <a:lnTo>
                  <a:pt x="516416" y="242134"/>
                </a:lnTo>
                <a:lnTo>
                  <a:pt x="508134" y="193586"/>
                </a:lnTo>
                <a:lnTo>
                  <a:pt x="494322" y="150019"/>
                </a:lnTo>
                <a:lnTo>
                  <a:pt x="474975" y="111438"/>
                </a:lnTo>
                <a:lnTo>
                  <a:pt x="450088" y="77850"/>
                </a:lnTo>
                <a:lnTo>
                  <a:pt x="412369" y="43826"/>
                </a:lnTo>
                <a:lnTo>
                  <a:pt x="368363" y="19494"/>
                </a:lnTo>
                <a:lnTo>
                  <a:pt x="318071" y="4877"/>
                </a:lnTo>
                <a:lnTo>
                  <a:pt x="261493" y="0"/>
                </a:lnTo>
                <a:close/>
              </a:path>
            </a:pathLst>
          </a:custGeom>
          <a:ln w="6096">
            <a:solidFill>
              <a:srgbClr val="DE7D1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4956809" y="4036821"/>
            <a:ext cx="488950" cy="708025"/>
          </a:xfrm>
          <a:custGeom>
            <a:avLst/>
            <a:gdLst/>
            <a:ahLst/>
            <a:cxnLst/>
            <a:rect l="l" t="t" r="r" b="b"/>
            <a:pathLst>
              <a:path w="488950" h="708025">
                <a:moveTo>
                  <a:pt x="0" y="0"/>
                </a:moveTo>
                <a:lnTo>
                  <a:pt x="64769" y="0"/>
                </a:lnTo>
                <a:lnTo>
                  <a:pt x="64769" y="419988"/>
                </a:lnTo>
                <a:lnTo>
                  <a:pt x="68495" y="480226"/>
                </a:lnTo>
                <a:lnTo>
                  <a:pt x="79673" y="531184"/>
                </a:lnTo>
                <a:lnTo>
                  <a:pt x="98310" y="572867"/>
                </a:lnTo>
                <a:lnTo>
                  <a:pt x="124408" y="605280"/>
                </a:lnTo>
                <a:lnTo>
                  <a:pt x="157974" y="628426"/>
                </a:lnTo>
                <a:lnTo>
                  <a:pt x="199010" y="642310"/>
                </a:lnTo>
                <a:lnTo>
                  <a:pt x="247523" y="646938"/>
                </a:lnTo>
                <a:lnTo>
                  <a:pt x="294377" y="642443"/>
                </a:lnTo>
                <a:lnTo>
                  <a:pt x="334030" y="628958"/>
                </a:lnTo>
                <a:lnTo>
                  <a:pt x="366478" y="606479"/>
                </a:lnTo>
                <a:lnTo>
                  <a:pt x="391719" y="575006"/>
                </a:lnTo>
                <a:lnTo>
                  <a:pt x="409751" y="534535"/>
                </a:lnTo>
                <a:lnTo>
                  <a:pt x="420572" y="485065"/>
                </a:lnTo>
                <a:lnTo>
                  <a:pt x="424179" y="426592"/>
                </a:lnTo>
                <a:lnTo>
                  <a:pt x="424179" y="0"/>
                </a:lnTo>
                <a:lnTo>
                  <a:pt x="488823" y="0"/>
                </a:lnTo>
                <a:lnTo>
                  <a:pt x="488823" y="416051"/>
                </a:lnTo>
                <a:lnTo>
                  <a:pt x="486319" y="471464"/>
                </a:lnTo>
                <a:lnTo>
                  <a:pt x="478808" y="521041"/>
                </a:lnTo>
                <a:lnTo>
                  <a:pt x="466287" y="564782"/>
                </a:lnTo>
                <a:lnTo>
                  <a:pt x="448756" y="602689"/>
                </a:lnTo>
                <a:lnTo>
                  <a:pt x="426212" y="634761"/>
                </a:lnTo>
                <a:lnTo>
                  <a:pt x="366080" y="681408"/>
                </a:lnTo>
                <a:lnTo>
                  <a:pt x="328490" y="695984"/>
                </a:lnTo>
                <a:lnTo>
                  <a:pt x="285881" y="704729"/>
                </a:lnTo>
                <a:lnTo>
                  <a:pt x="238251" y="707644"/>
                </a:lnTo>
                <a:lnTo>
                  <a:pt x="188237" y="704172"/>
                </a:lnTo>
                <a:lnTo>
                  <a:pt x="144110" y="693758"/>
                </a:lnTo>
                <a:lnTo>
                  <a:pt x="105870" y="676401"/>
                </a:lnTo>
                <a:lnTo>
                  <a:pt x="73517" y="652102"/>
                </a:lnTo>
                <a:lnTo>
                  <a:pt x="47048" y="620860"/>
                </a:lnTo>
                <a:lnTo>
                  <a:pt x="26463" y="582676"/>
                </a:lnTo>
                <a:lnTo>
                  <a:pt x="11760" y="537548"/>
                </a:lnTo>
                <a:lnTo>
                  <a:pt x="2939" y="485478"/>
                </a:lnTo>
                <a:lnTo>
                  <a:pt x="0" y="426465"/>
                </a:lnTo>
                <a:lnTo>
                  <a:pt x="0" y="0"/>
                </a:lnTo>
                <a:close/>
              </a:path>
            </a:pathLst>
          </a:custGeom>
          <a:ln w="6096">
            <a:solidFill>
              <a:srgbClr val="DE7D1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3651503" y="4036821"/>
            <a:ext cx="491490" cy="696595"/>
          </a:xfrm>
          <a:custGeom>
            <a:avLst/>
            <a:gdLst/>
            <a:ahLst/>
            <a:cxnLst/>
            <a:rect l="l" t="t" r="r" b="b"/>
            <a:pathLst>
              <a:path w="491489" h="696595">
                <a:moveTo>
                  <a:pt x="0" y="0"/>
                </a:moveTo>
                <a:lnTo>
                  <a:pt x="67310" y="0"/>
                </a:lnTo>
                <a:lnTo>
                  <a:pt x="227457" y="332231"/>
                </a:lnTo>
                <a:lnTo>
                  <a:pt x="230842" y="338921"/>
                </a:lnTo>
                <a:lnTo>
                  <a:pt x="234346" y="346408"/>
                </a:lnTo>
                <a:lnTo>
                  <a:pt x="237994" y="354681"/>
                </a:lnTo>
                <a:lnTo>
                  <a:pt x="241808" y="363727"/>
                </a:lnTo>
                <a:lnTo>
                  <a:pt x="242188" y="364744"/>
                </a:lnTo>
                <a:lnTo>
                  <a:pt x="243712" y="361950"/>
                </a:lnTo>
                <a:lnTo>
                  <a:pt x="247142" y="355980"/>
                </a:lnTo>
                <a:lnTo>
                  <a:pt x="251333" y="348869"/>
                </a:lnTo>
                <a:lnTo>
                  <a:pt x="256540" y="340740"/>
                </a:lnTo>
                <a:lnTo>
                  <a:pt x="425323" y="0"/>
                </a:lnTo>
                <a:lnTo>
                  <a:pt x="491109" y="0"/>
                </a:lnTo>
                <a:lnTo>
                  <a:pt x="272288" y="431164"/>
                </a:lnTo>
                <a:lnTo>
                  <a:pt x="272288" y="696086"/>
                </a:lnTo>
                <a:lnTo>
                  <a:pt x="207518" y="696086"/>
                </a:lnTo>
                <a:lnTo>
                  <a:pt x="207518" y="432942"/>
                </a:lnTo>
                <a:lnTo>
                  <a:pt x="0" y="0"/>
                </a:lnTo>
                <a:close/>
              </a:path>
            </a:pathLst>
          </a:custGeom>
          <a:ln w="6096">
            <a:solidFill>
              <a:srgbClr val="DE7D1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4177157" y="4025646"/>
            <a:ext cx="652780" cy="718820"/>
          </a:xfrm>
          <a:custGeom>
            <a:avLst/>
            <a:gdLst/>
            <a:ahLst/>
            <a:cxnLst/>
            <a:rect l="l" t="t" r="r" b="b"/>
            <a:pathLst>
              <a:path w="652779" h="718820">
                <a:moveTo>
                  <a:pt x="336041" y="0"/>
                </a:moveTo>
                <a:lnTo>
                  <a:pt x="390309" y="3870"/>
                </a:lnTo>
                <a:lnTo>
                  <a:pt x="440328" y="15483"/>
                </a:lnTo>
                <a:lnTo>
                  <a:pt x="486085" y="34838"/>
                </a:lnTo>
                <a:lnTo>
                  <a:pt x="527570" y="61935"/>
                </a:lnTo>
                <a:lnTo>
                  <a:pt x="564768" y="96773"/>
                </a:lnTo>
                <a:lnTo>
                  <a:pt x="591491" y="130661"/>
                </a:lnTo>
                <a:lnTo>
                  <a:pt x="613362" y="167809"/>
                </a:lnTo>
                <a:lnTo>
                  <a:pt x="630380" y="208216"/>
                </a:lnTo>
                <a:lnTo>
                  <a:pt x="642540" y="251883"/>
                </a:lnTo>
                <a:lnTo>
                  <a:pt x="649838" y="298809"/>
                </a:lnTo>
                <a:lnTo>
                  <a:pt x="652271" y="348995"/>
                </a:lnTo>
                <a:lnTo>
                  <a:pt x="649785" y="404082"/>
                </a:lnTo>
                <a:lnTo>
                  <a:pt x="642328" y="455168"/>
                </a:lnTo>
                <a:lnTo>
                  <a:pt x="629904" y="502253"/>
                </a:lnTo>
                <a:lnTo>
                  <a:pt x="612516" y="545338"/>
                </a:lnTo>
                <a:lnTo>
                  <a:pt x="590168" y="584422"/>
                </a:lnTo>
                <a:lnTo>
                  <a:pt x="562863" y="619505"/>
                </a:lnTo>
                <a:lnTo>
                  <a:pt x="524627" y="655291"/>
                </a:lnTo>
                <a:lnTo>
                  <a:pt x="481551" y="683103"/>
                </a:lnTo>
                <a:lnTo>
                  <a:pt x="433640" y="702954"/>
                </a:lnTo>
                <a:lnTo>
                  <a:pt x="380902" y="714855"/>
                </a:lnTo>
                <a:lnTo>
                  <a:pt x="323341" y="718819"/>
                </a:lnTo>
                <a:lnTo>
                  <a:pt x="266617" y="714902"/>
                </a:lnTo>
                <a:lnTo>
                  <a:pt x="214703" y="703145"/>
                </a:lnTo>
                <a:lnTo>
                  <a:pt x="167592" y="683542"/>
                </a:lnTo>
                <a:lnTo>
                  <a:pt x="125278" y="656088"/>
                </a:lnTo>
                <a:lnTo>
                  <a:pt x="87756" y="620776"/>
                </a:lnTo>
                <a:lnTo>
                  <a:pt x="60927" y="586464"/>
                </a:lnTo>
                <a:lnTo>
                  <a:pt x="38984" y="548931"/>
                </a:lnTo>
                <a:lnTo>
                  <a:pt x="21923" y="508174"/>
                </a:lnTo>
                <a:lnTo>
                  <a:pt x="9741" y="464189"/>
                </a:lnTo>
                <a:lnTo>
                  <a:pt x="2434" y="416973"/>
                </a:lnTo>
                <a:lnTo>
                  <a:pt x="0" y="366521"/>
                </a:lnTo>
                <a:lnTo>
                  <a:pt x="2498" y="313087"/>
                </a:lnTo>
                <a:lnTo>
                  <a:pt x="9995" y="263280"/>
                </a:lnTo>
                <a:lnTo>
                  <a:pt x="22494" y="217106"/>
                </a:lnTo>
                <a:lnTo>
                  <a:pt x="40000" y="174573"/>
                </a:lnTo>
                <a:lnTo>
                  <a:pt x="62515" y="135687"/>
                </a:lnTo>
                <a:lnTo>
                  <a:pt x="90042" y="100456"/>
                </a:lnTo>
                <a:lnTo>
                  <a:pt x="121900" y="69776"/>
                </a:lnTo>
                <a:lnTo>
                  <a:pt x="157404" y="44666"/>
                </a:lnTo>
                <a:lnTo>
                  <a:pt x="196564" y="25130"/>
                </a:lnTo>
                <a:lnTo>
                  <a:pt x="239385" y="11171"/>
                </a:lnTo>
                <a:lnTo>
                  <a:pt x="285875" y="2793"/>
                </a:lnTo>
                <a:lnTo>
                  <a:pt x="336041" y="0"/>
                </a:lnTo>
                <a:close/>
              </a:path>
            </a:pathLst>
          </a:custGeom>
          <a:ln w="6096">
            <a:solidFill>
              <a:srgbClr val="DE7D1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80822" y="1223517"/>
            <a:ext cx="8505190" cy="45713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725805" indent="-713105">
              <a:lnSpc>
                <a:spcPct val="100000"/>
              </a:lnSpc>
              <a:spcBef>
                <a:spcPts val="100"/>
              </a:spcBef>
              <a:buClr>
                <a:srgbClr val="A42F0F"/>
              </a:buClr>
              <a:buFont typeface="Wingdings"/>
              <a:buChar char=""/>
              <a:tabLst>
                <a:tab pos="725805" algn="l"/>
                <a:tab pos="726440" algn="l"/>
              </a:tabLst>
            </a:pPr>
            <a:r>
              <a:rPr sz="3600" spc="-5" dirty="0">
                <a:solidFill>
                  <a:srgbClr val="A65F12"/>
                </a:solidFill>
                <a:latin typeface="Arial Black"/>
                <a:cs typeface="Arial Black"/>
              </a:rPr>
              <a:t>Steady </a:t>
            </a:r>
            <a:r>
              <a:rPr sz="3600" dirty="0">
                <a:solidFill>
                  <a:srgbClr val="A65F12"/>
                </a:solidFill>
                <a:latin typeface="Arial Black"/>
                <a:cs typeface="Arial Black"/>
              </a:rPr>
              <a:t>&amp; Unsteady</a:t>
            </a:r>
            <a:r>
              <a:rPr sz="3600" spc="-40" dirty="0">
                <a:solidFill>
                  <a:srgbClr val="A65F12"/>
                </a:solidFill>
                <a:latin typeface="Arial Black"/>
                <a:cs typeface="Arial Black"/>
              </a:rPr>
              <a:t> </a:t>
            </a:r>
            <a:r>
              <a:rPr sz="3600" spc="-5" dirty="0">
                <a:solidFill>
                  <a:srgbClr val="A65F12"/>
                </a:solidFill>
                <a:latin typeface="Arial Black"/>
                <a:cs typeface="Arial Black"/>
              </a:rPr>
              <a:t>Flows:-</a:t>
            </a:r>
            <a:endParaRPr sz="3600">
              <a:latin typeface="Arial Black"/>
              <a:cs typeface="Arial Black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5550">
              <a:latin typeface="Times New Roman"/>
              <a:cs typeface="Times New Roman"/>
            </a:endParaRPr>
          </a:p>
          <a:p>
            <a:pPr marL="605790" indent="-593090">
              <a:lnSpc>
                <a:spcPct val="100000"/>
              </a:lnSpc>
              <a:buClr>
                <a:srgbClr val="A42F0F"/>
              </a:buClr>
              <a:buFont typeface="Wingdings"/>
              <a:buChar char=""/>
              <a:tabLst>
                <a:tab pos="605155" algn="l"/>
                <a:tab pos="606425" algn="l"/>
              </a:tabLst>
            </a:pPr>
            <a:r>
              <a:rPr sz="3600" b="1" spc="-5" dirty="0">
                <a:solidFill>
                  <a:srgbClr val="00AF50"/>
                </a:solidFill>
                <a:latin typeface="Times New Roman"/>
                <a:cs typeface="Times New Roman"/>
              </a:rPr>
              <a:t>Steady </a:t>
            </a:r>
            <a:r>
              <a:rPr sz="3600" b="1" dirty="0">
                <a:solidFill>
                  <a:srgbClr val="00AF50"/>
                </a:solidFill>
                <a:latin typeface="Times New Roman"/>
                <a:cs typeface="Times New Roman"/>
              </a:rPr>
              <a:t>Flows</a:t>
            </a:r>
            <a:r>
              <a:rPr sz="3600" b="1" dirty="0">
                <a:solidFill>
                  <a:srgbClr val="404040"/>
                </a:solidFill>
                <a:latin typeface="Times New Roman"/>
                <a:cs typeface="Times New Roman"/>
              </a:rPr>
              <a:t>:-</a:t>
            </a:r>
            <a:endParaRPr sz="3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4000">
              <a:latin typeface="Times New Roman"/>
              <a:cs typeface="Times New Roman"/>
            </a:endParaRPr>
          </a:p>
          <a:p>
            <a:pPr marL="12700" marR="5080" indent="228600">
              <a:lnSpc>
                <a:spcPct val="100000"/>
              </a:lnSpc>
              <a:spcBef>
                <a:spcPts val="3165"/>
              </a:spcBef>
              <a:tabLst>
                <a:tab pos="6522084" algn="l"/>
                <a:tab pos="6953884" algn="l"/>
              </a:tabLst>
            </a:pPr>
            <a:r>
              <a:rPr sz="3600" dirty="0">
                <a:solidFill>
                  <a:srgbClr val="404040"/>
                </a:solidFill>
                <a:latin typeface="Times New Roman"/>
                <a:cs typeface="Times New Roman"/>
              </a:rPr>
              <a:t>In which the fluid </a:t>
            </a:r>
            <a:r>
              <a:rPr sz="3600" spc="-5" dirty="0">
                <a:solidFill>
                  <a:srgbClr val="404040"/>
                </a:solidFill>
                <a:latin typeface="Times New Roman"/>
                <a:cs typeface="Times New Roman"/>
              </a:rPr>
              <a:t>Characteristics </a:t>
            </a:r>
            <a:r>
              <a:rPr sz="3600" dirty="0">
                <a:solidFill>
                  <a:srgbClr val="404040"/>
                </a:solidFill>
                <a:latin typeface="Times New Roman"/>
                <a:cs typeface="Times New Roman"/>
              </a:rPr>
              <a:t>Like  </a:t>
            </a:r>
            <a:r>
              <a:rPr sz="3600" spc="-30" dirty="0">
                <a:solidFill>
                  <a:srgbClr val="404040"/>
                </a:solidFill>
                <a:latin typeface="Times New Roman"/>
                <a:cs typeface="Times New Roman"/>
              </a:rPr>
              <a:t>velocity, </a:t>
            </a:r>
            <a:r>
              <a:rPr sz="3600" dirty="0">
                <a:solidFill>
                  <a:srgbClr val="404040"/>
                </a:solidFill>
                <a:latin typeface="Times New Roman"/>
                <a:cs typeface="Times New Roman"/>
              </a:rPr>
              <a:t>pressure, </a:t>
            </a:r>
            <a:r>
              <a:rPr sz="3600" spc="-5" dirty="0">
                <a:solidFill>
                  <a:srgbClr val="404040"/>
                </a:solidFill>
                <a:latin typeface="Times New Roman"/>
                <a:cs typeface="Times New Roman"/>
              </a:rPr>
              <a:t>density </a:t>
            </a:r>
            <a:r>
              <a:rPr sz="3600" dirty="0">
                <a:solidFill>
                  <a:srgbClr val="404040"/>
                </a:solidFill>
                <a:latin typeface="Times New Roman"/>
                <a:cs typeface="Times New Roman"/>
              </a:rPr>
              <a:t>,</a:t>
            </a:r>
            <a:r>
              <a:rPr sz="3600" spc="7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3600" spc="-5" dirty="0">
                <a:solidFill>
                  <a:srgbClr val="404040"/>
                </a:solidFill>
                <a:latin typeface="Times New Roman"/>
                <a:cs typeface="Times New Roman"/>
              </a:rPr>
              <a:t>etc.</a:t>
            </a:r>
            <a:r>
              <a:rPr sz="3600" spc="-19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3600" dirty="0">
                <a:solidFill>
                  <a:srgbClr val="404040"/>
                </a:solidFill>
                <a:latin typeface="Times New Roman"/>
                <a:cs typeface="Times New Roman"/>
              </a:rPr>
              <a:t>At	a	Point</a:t>
            </a:r>
            <a:r>
              <a:rPr sz="3600" spc="-9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3600" dirty="0">
                <a:solidFill>
                  <a:srgbClr val="404040"/>
                </a:solidFill>
                <a:latin typeface="Times New Roman"/>
                <a:cs typeface="Times New Roman"/>
              </a:rPr>
              <a:t>do  not change with</a:t>
            </a:r>
            <a:r>
              <a:rPr sz="3600" spc="-1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3600" dirty="0">
                <a:solidFill>
                  <a:srgbClr val="404040"/>
                </a:solidFill>
                <a:latin typeface="Times New Roman"/>
                <a:cs typeface="Times New Roman"/>
              </a:rPr>
              <a:t>time.</a:t>
            </a:r>
            <a:endParaRPr sz="36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40739" y="932434"/>
            <a:ext cx="371729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91490" indent="-478790">
              <a:lnSpc>
                <a:spcPct val="100000"/>
              </a:lnSpc>
              <a:spcBef>
                <a:spcPts val="100"/>
              </a:spcBef>
              <a:buClr>
                <a:srgbClr val="A42F0F"/>
              </a:buClr>
              <a:buFont typeface="Wingdings"/>
              <a:buChar char=""/>
              <a:tabLst>
                <a:tab pos="491490" algn="l"/>
              </a:tabLst>
            </a:pPr>
            <a:r>
              <a:rPr sz="3600" b="1" dirty="0">
                <a:solidFill>
                  <a:srgbClr val="00AF50"/>
                </a:solidFill>
                <a:latin typeface="Times New Roman"/>
                <a:cs typeface="Times New Roman"/>
              </a:rPr>
              <a:t>Unsteady</a:t>
            </a:r>
            <a:r>
              <a:rPr sz="3600" b="1" spc="-80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3600" b="1" spc="-5" dirty="0">
                <a:solidFill>
                  <a:srgbClr val="00AF50"/>
                </a:solidFill>
                <a:latin typeface="Times New Roman"/>
                <a:cs typeface="Times New Roman"/>
              </a:rPr>
              <a:t>Flow:-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40739" y="4310253"/>
            <a:ext cx="7150734" cy="1671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3535">
              <a:lnSpc>
                <a:spcPct val="100000"/>
              </a:lnSpc>
              <a:spcBef>
                <a:spcPts val="100"/>
              </a:spcBef>
              <a:tabLst>
                <a:tab pos="2399665" algn="l"/>
              </a:tabLst>
            </a:pPr>
            <a:r>
              <a:rPr sz="3600" spc="225" dirty="0">
                <a:solidFill>
                  <a:srgbClr val="A42F0F"/>
                </a:solidFill>
                <a:latin typeface="Arial"/>
                <a:cs typeface="Arial"/>
              </a:rPr>
              <a:t></a:t>
            </a:r>
            <a:r>
              <a:rPr sz="3600" spc="225" dirty="0">
                <a:solidFill>
                  <a:srgbClr val="404040"/>
                </a:solidFill>
                <a:latin typeface="Times New Roman"/>
                <a:cs typeface="Times New Roman"/>
              </a:rPr>
              <a:t>In </a:t>
            </a:r>
            <a:r>
              <a:rPr sz="3600" dirty="0">
                <a:solidFill>
                  <a:srgbClr val="404040"/>
                </a:solidFill>
                <a:latin typeface="Times New Roman"/>
                <a:cs typeface="Times New Roman"/>
              </a:rPr>
              <a:t>which the fluid </a:t>
            </a:r>
            <a:r>
              <a:rPr sz="3600" spc="-5" dirty="0">
                <a:solidFill>
                  <a:srgbClr val="404040"/>
                </a:solidFill>
                <a:latin typeface="Times New Roman"/>
                <a:cs typeface="Times New Roman"/>
              </a:rPr>
              <a:t>velocity </a:t>
            </a:r>
            <a:r>
              <a:rPr sz="3600" dirty="0">
                <a:solidFill>
                  <a:srgbClr val="404040"/>
                </a:solidFill>
                <a:latin typeface="Times New Roman"/>
                <a:cs typeface="Times New Roman"/>
              </a:rPr>
              <a:t>, </a:t>
            </a:r>
            <a:r>
              <a:rPr sz="3600" spc="-1100" dirty="0">
                <a:solidFill>
                  <a:srgbClr val="404040"/>
                </a:solidFill>
                <a:latin typeface="Times New Roman"/>
                <a:cs typeface="Times New Roman"/>
              </a:rPr>
              <a:t>pressure</a:t>
            </a:r>
            <a:r>
              <a:rPr sz="3600" spc="-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3600" dirty="0">
                <a:solidFill>
                  <a:srgbClr val="404040"/>
                </a:solidFill>
                <a:latin typeface="Times New Roman"/>
                <a:cs typeface="Times New Roman"/>
              </a:rPr>
              <a:t>or  </a:t>
            </a:r>
            <a:r>
              <a:rPr sz="3600" spc="-5" dirty="0">
                <a:solidFill>
                  <a:srgbClr val="404040"/>
                </a:solidFill>
                <a:latin typeface="Times New Roman"/>
                <a:cs typeface="Times New Roman"/>
              </a:rPr>
              <a:t>density	</a:t>
            </a:r>
            <a:r>
              <a:rPr sz="3600" dirty="0">
                <a:solidFill>
                  <a:srgbClr val="404040"/>
                </a:solidFill>
                <a:latin typeface="Times New Roman"/>
                <a:cs typeface="Times New Roman"/>
              </a:rPr>
              <a:t>at a point </a:t>
            </a:r>
            <a:r>
              <a:rPr sz="3600" spc="-5" dirty="0">
                <a:solidFill>
                  <a:srgbClr val="404040"/>
                </a:solidFill>
                <a:latin typeface="Times New Roman"/>
                <a:cs typeface="Times New Roman"/>
              </a:rPr>
              <a:t>changes </a:t>
            </a:r>
            <a:r>
              <a:rPr sz="3600" dirty="0">
                <a:solidFill>
                  <a:srgbClr val="404040"/>
                </a:solidFill>
                <a:latin typeface="Times New Roman"/>
                <a:cs typeface="Times New Roman"/>
              </a:rPr>
              <a:t>with  </a:t>
            </a:r>
            <a:r>
              <a:rPr sz="3600" spc="-5" dirty="0">
                <a:solidFill>
                  <a:srgbClr val="404040"/>
                </a:solidFill>
                <a:latin typeface="Times New Roman"/>
                <a:cs typeface="Times New Roman"/>
              </a:rPr>
              <a:t>respect to</a:t>
            </a:r>
            <a:r>
              <a:rPr sz="360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3600" spc="-5" dirty="0">
                <a:solidFill>
                  <a:srgbClr val="404040"/>
                </a:solidFill>
                <a:latin typeface="Times New Roman"/>
                <a:cs typeface="Times New Roman"/>
              </a:rPr>
              <a:t>time.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617720" y="1828800"/>
            <a:ext cx="3505200" cy="219151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455545" y="730376"/>
            <a:ext cx="5158740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spc="15" dirty="0">
                <a:solidFill>
                  <a:srgbClr val="A65F12"/>
                </a:solidFill>
                <a:latin typeface="Arial Black"/>
                <a:cs typeface="Arial Black"/>
              </a:rPr>
              <a:t>Uniform </a:t>
            </a:r>
            <a:r>
              <a:rPr sz="3200" dirty="0">
                <a:solidFill>
                  <a:srgbClr val="A65F12"/>
                </a:solidFill>
                <a:latin typeface="Arial Black"/>
                <a:cs typeface="Arial Black"/>
              </a:rPr>
              <a:t>&amp;</a:t>
            </a:r>
            <a:r>
              <a:rPr sz="3200" spc="-110" dirty="0">
                <a:solidFill>
                  <a:srgbClr val="A65F12"/>
                </a:solidFill>
                <a:latin typeface="Arial Black"/>
                <a:cs typeface="Arial Black"/>
              </a:rPr>
              <a:t> </a:t>
            </a:r>
            <a:r>
              <a:rPr sz="3200" spc="10" dirty="0">
                <a:solidFill>
                  <a:srgbClr val="A65F12"/>
                </a:solidFill>
                <a:latin typeface="Arial Black"/>
                <a:cs typeface="Arial Black"/>
              </a:rPr>
              <a:t>Non-uniform</a:t>
            </a:r>
            <a:endParaRPr sz="3200">
              <a:latin typeface="Arial Black"/>
              <a:cs typeface="Arial Black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10" dirty="0"/>
              <a:t>Flow</a:t>
            </a:r>
            <a:r>
              <a:rPr spc="-80" dirty="0"/>
              <a:t> </a:t>
            </a:r>
            <a:r>
              <a:rPr spc="-5" dirty="0"/>
              <a:t>:-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459740" y="1770329"/>
            <a:ext cx="3863975" cy="356425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76555" indent="-363855">
              <a:lnSpc>
                <a:spcPct val="100000"/>
              </a:lnSpc>
              <a:spcBef>
                <a:spcPts val="100"/>
              </a:spcBef>
              <a:buSzPct val="97222"/>
              <a:buFont typeface="Wingdings"/>
              <a:buChar char=""/>
              <a:tabLst>
                <a:tab pos="377190" algn="l"/>
              </a:tabLst>
            </a:pPr>
            <a:r>
              <a:rPr sz="3600" b="1" dirty="0">
                <a:solidFill>
                  <a:srgbClr val="00AF50"/>
                </a:solidFill>
                <a:latin typeface="Times New Roman"/>
                <a:cs typeface="Times New Roman"/>
              </a:rPr>
              <a:t>Uniform</a:t>
            </a:r>
            <a:r>
              <a:rPr sz="3600" b="1" spc="-15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3600" b="1" spc="-5" dirty="0">
                <a:solidFill>
                  <a:srgbClr val="00AF50"/>
                </a:solidFill>
                <a:latin typeface="Times New Roman"/>
                <a:cs typeface="Times New Roman"/>
              </a:rPr>
              <a:t>Flow:-</a:t>
            </a:r>
            <a:endParaRPr sz="3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3750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  <a:spcBef>
                <a:spcPts val="5"/>
              </a:spcBef>
              <a:tabLst>
                <a:tab pos="2473325" algn="l"/>
              </a:tabLst>
            </a:pPr>
            <a:r>
              <a:rPr sz="3200" dirty="0">
                <a:latin typeface="Times New Roman"/>
                <a:cs typeface="Times New Roman"/>
              </a:rPr>
              <a:t>In which the velocity</a:t>
            </a:r>
            <a:r>
              <a:rPr sz="3200" spc="-11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at  given time does not  change with respect to  space</a:t>
            </a:r>
            <a:r>
              <a:rPr sz="3200" spc="-1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(</a:t>
            </a:r>
            <a:r>
              <a:rPr sz="3200" spc="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length	of  direction of the flow</a:t>
            </a:r>
            <a:r>
              <a:rPr sz="3200" spc="-10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).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434840" y="3139439"/>
            <a:ext cx="4617720" cy="352958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62457" y="1251966"/>
            <a:ext cx="349885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95"/>
              </a:spcBef>
              <a:buClr>
                <a:srgbClr val="A42F0F"/>
              </a:buClr>
              <a:buFont typeface="Wingdings"/>
              <a:buChar char=""/>
              <a:tabLst>
                <a:tab pos="355600" algn="l"/>
              </a:tabLst>
            </a:pPr>
            <a:r>
              <a:rPr sz="2800" b="1" spc="-5" dirty="0">
                <a:solidFill>
                  <a:srgbClr val="00AF50"/>
                </a:solidFill>
                <a:latin typeface="Times New Roman"/>
                <a:cs typeface="Times New Roman"/>
              </a:rPr>
              <a:t>Non-Uniform</a:t>
            </a:r>
            <a:r>
              <a:rPr sz="2800" b="1" spc="-30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2800" b="1" spc="-5" dirty="0">
                <a:solidFill>
                  <a:srgbClr val="00AF50"/>
                </a:solidFill>
                <a:latin typeface="Times New Roman"/>
                <a:cs typeface="Times New Roman"/>
              </a:rPr>
              <a:t>Flow:-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62457" y="2643632"/>
            <a:ext cx="3528695" cy="1294765"/>
          </a:xfrm>
          <a:prstGeom prst="rect">
            <a:avLst/>
          </a:prstGeom>
        </p:spPr>
        <p:txBody>
          <a:bodyPr vert="horz" wrap="square" lIns="0" tIns="107314" rIns="0" bIns="0" rtlCol="0">
            <a:spAutoFit/>
          </a:bodyPr>
          <a:lstStyle/>
          <a:p>
            <a:pPr marL="12700" marR="5080" algn="just">
              <a:lnSpc>
                <a:spcPts val="3070"/>
              </a:lnSpc>
              <a:spcBef>
                <a:spcPts val="844"/>
              </a:spcBef>
            </a:pPr>
            <a:r>
              <a:rPr sz="3200" dirty="0">
                <a:solidFill>
                  <a:srgbClr val="404040"/>
                </a:solidFill>
                <a:latin typeface="Times New Roman"/>
                <a:cs typeface="Times New Roman"/>
              </a:rPr>
              <a:t>In which the velocity  at any time changes  with respect to</a:t>
            </a:r>
            <a:r>
              <a:rPr sz="3200" spc="-8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404040"/>
                </a:solidFill>
                <a:latin typeface="Times New Roman"/>
                <a:cs typeface="Times New Roman"/>
              </a:rPr>
              <a:t>space.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732020" y="1316736"/>
            <a:ext cx="4175760" cy="670560"/>
          </a:xfrm>
          <a:custGeom>
            <a:avLst/>
            <a:gdLst/>
            <a:ahLst/>
            <a:cxnLst/>
            <a:rect l="l" t="t" r="r" b="b"/>
            <a:pathLst>
              <a:path w="4175759" h="670560">
                <a:moveTo>
                  <a:pt x="4175759" y="0"/>
                </a:moveTo>
                <a:lnTo>
                  <a:pt x="0" y="167639"/>
                </a:lnTo>
                <a:lnTo>
                  <a:pt x="0" y="502919"/>
                </a:lnTo>
                <a:lnTo>
                  <a:pt x="4175759" y="670560"/>
                </a:lnTo>
                <a:lnTo>
                  <a:pt x="4175759" y="0"/>
                </a:lnTo>
                <a:close/>
              </a:path>
            </a:pathLst>
          </a:custGeom>
          <a:solidFill>
            <a:srgbClr val="FA491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732020" y="1316736"/>
            <a:ext cx="4175760" cy="670560"/>
          </a:xfrm>
          <a:custGeom>
            <a:avLst/>
            <a:gdLst/>
            <a:ahLst/>
            <a:cxnLst/>
            <a:rect l="l" t="t" r="r" b="b"/>
            <a:pathLst>
              <a:path w="4175759" h="670560">
                <a:moveTo>
                  <a:pt x="4175759" y="0"/>
                </a:moveTo>
                <a:lnTo>
                  <a:pt x="0" y="167639"/>
                </a:lnTo>
                <a:lnTo>
                  <a:pt x="0" y="502919"/>
                </a:lnTo>
                <a:lnTo>
                  <a:pt x="4175759" y="670560"/>
                </a:lnTo>
                <a:lnTo>
                  <a:pt x="4175759" y="0"/>
                </a:lnTo>
                <a:close/>
              </a:path>
            </a:pathLst>
          </a:custGeom>
          <a:ln w="12192">
            <a:solidFill>
              <a:srgbClr val="A42F0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395978" y="1606296"/>
            <a:ext cx="794385" cy="144780"/>
          </a:xfrm>
          <a:custGeom>
            <a:avLst/>
            <a:gdLst/>
            <a:ahLst/>
            <a:cxnLst/>
            <a:rect l="l" t="t" r="r" b="b"/>
            <a:pathLst>
              <a:path w="794385" h="144780">
                <a:moveTo>
                  <a:pt x="707136" y="0"/>
                </a:moveTo>
                <a:lnTo>
                  <a:pt x="707136" y="144779"/>
                </a:lnTo>
                <a:lnTo>
                  <a:pt x="776630" y="86867"/>
                </a:lnTo>
                <a:lnTo>
                  <a:pt x="721613" y="86867"/>
                </a:lnTo>
                <a:lnTo>
                  <a:pt x="721613" y="57912"/>
                </a:lnTo>
                <a:lnTo>
                  <a:pt x="776630" y="57912"/>
                </a:lnTo>
                <a:lnTo>
                  <a:pt x="707136" y="0"/>
                </a:lnTo>
                <a:close/>
              </a:path>
              <a:path w="794385" h="144780">
                <a:moveTo>
                  <a:pt x="707136" y="57912"/>
                </a:moveTo>
                <a:lnTo>
                  <a:pt x="0" y="57912"/>
                </a:lnTo>
                <a:lnTo>
                  <a:pt x="0" y="86867"/>
                </a:lnTo>
                <a:lnTo>
                  <a:pt x="707136" y="86867"/>
                </a:lnTo>
                <a:lnTo>
                  <a:pt x="707136" y="57912"/>
                </a:lnTo>
                <a:close/>
              </a:path>
              <a:path w="794385" h="144780">
                <a:moveTo>
                  <a:pt x="776630" y="57912"/>
                </a:moveTo>
                <a:lnTo>
                  <a:pt x="721613" y="57912"/>
                </a:lnTo>
                <a:lnTo>
                  <a:pt x="721613" y="86867"/>
                </a:lnTo>
                <a:lnTo>
                  <a:pt x="776630" y="86867"/>
                </a:lnTo>
                <a:lnTo>
                  <a:pt x="794004" y="72389"/>
                </a:lnTo>
                <a:lnTo>
                  <a:pt x="776630" y="57912"/>
                </a:lnTo>
                <a:close/>
              </a:path>
            </a:pathLst>
          </a:custGeom>
          <a:solidFill>
            <a:srgbClr val="766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8652509" y="1586483"/>
            <a:ext cx="353695" cy="144780"/>
          </a:xfrm>
          <a:custGeom>
            <a:avLst/>
            <a:gdLst/>
            <a:ahLst/>
            <a:cxnLst/>
            <a:rect l="l" t="t" r="r" b="b"/>
            <a:pathLst>
              <a:path w="353695" h="144780">
                <a:moveTo>
                  <a:pt x="266700" y="0"/>
                </a:moveTo>
                <a:lnTo>
                  <a:pt x="266700" y="144779"/>
                </a:lnTo>
                <a:lnTo>
                  <a:pt x="336194" y="86867"/>
                </a:lnTo>
                <a:lnTo>
                  <a:pt x="281178" y="86867"/>
                </a:lnTo>
                <a:lnTo>
                  <a:pt x="281178" y="57912"/>
                </a:lnTo>
                <a:lnTo>
                  <a:pt x="336194" y="57912"/>
                </a:lnTo>
                <a:lnTo>
                  <a:pt x="266700" y="0"/>
                </a:lnTo>
                <a:close/>
              </a:path>
              <a:path w="353695" h="144780">
                <a:moveTo>
                  <a:pt x="266700" y="57912"/>
                </a:moveTo>
                <a:lnTo>
                  <a:pt x="0" y="57912"/>
                </a:lnTo>
                <a:lnTo>
                  <a:pt x="0" y="86867"/>
                </a:lnTo>
                <a:lnTo>
                  <a:pt x="266700" y="86867"/>
                </a:lnTo>
                <a:lnTo>
                  <a:pt x="266700" y="57912"/>
                </a:lnTo>
                <a:close/>
              </a:path>
              <a:path w="353695" h="144780">
                <a:moveTo>
                  <a:pt x="336194" y="57912"/>
                </a:moveTo>
                <a:lnTo>
                  <a:pt x="281178" y="57912"/>
                </a:lnTo>
                <a:lnTo>
                  <a:pt x="281178" y="86867"/>
                </a:lnTo>
                <a:lnTo>
                  <a:pt x="336194" y="86867"/>
                </a:lnTo>
                <a:lnTo>
                  <a:pt x="353568" y="72389"/>
                </a:lnTo>
                <a:lnTo>
                  <a:pt x="336194" y="57912"/>
                </a:lnTo>
                <a:close/>
              </a:path>
            </a:pathLst>
          </a:custGeom>
          <a:solidFill>
            <a:srgbClr val="766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5991859" y="2052320"/>
            <a:ext cx="227520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u="heavy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Times New Roman"/>
                <a:cs typeface="Times New Roman"/>
              </a:rPr>
              <a:t>Changing in</a:t>
            </a:r>
            <a:r>
              <a:rPr sz="2400" u="heavy" spc="-114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400" u="heavy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Times New Roman"/>
                <a:cs typeface="Times New Roman"/>
              </a:rPr>
              <a:t>space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4175759" y="3200398"/>
            <a:ext cx="4732020" cy="354939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733169" y="539876"/>
            <a:ext cx="3970020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477520" indent="-464820">
              <a:lnSpc>
                <a:spcPct val="100000"/>
              </a:lnSpc>
              <a:spcBef>
                <a:spcPts val="105"/>
              </a:spcBef>
              <a:buFont typeface="Wingdings"/>
              <a:buChar char=""/>
              <a:tabLst>
                <a:tab pos="477520" algn="l"/>
              </a:tabLst>
            </a:pPr>
            <a:r>
              <a:rPr sz="3200" dirty="0">
                <a:solidFill>
                  <a:srgbClr val="A65F12"/>
                </a:solidFill>
                <a:latin typeface="Times New Roman"/>
                <a:cs typeface="Times New Roman"/>
              </a:rPr>
              <a:t>Laminar &amp;</a:t>
            </a:r>
            <a:r>
              <a:rPr sz="3200" spc="-170" dirty="0">
                <a:solidFill>
                  <a:srgbClr val="A65F12"/>
                </a:solidFill>
                <a:latin typeface="Times New Roman"/>
                <a:cs typeface="Times New Roman"/>
              </a:rPr>
              <a:t> </a:t>
            </a:r>
            <a:r>
              <a:rPr sz="3200" spc="-10" dirty="0">
                <a:solidFill>
                  <a:srgbClr val="A65F12"/>
                </a:solidFill>
                <a:latin typeface="Times New Roman"/>
                <a:cs typeface="Times New Roman"/>
              </a:rPr>
              <a:t>Turbulent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078807" y="539876"/>
            <a:ext cx="1181100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dirty="0">
                <a:solidFill>
                  <a:srgbClr val="A65F12"/>
                </a:solidFill>
                <a:latin typeface="Times New Roman"/>
                <a:cs typeface="Times New Roman"/>
              </a:rPr>
              <a:t>flows</a:t>
            </a:r>
            <a:r>
              <a:rPr sz="3200" spc="20" dirty="0">
                <a:solidFill>
                  <a:srgbClr val="A65F12"/>
                </a:solidFill>
                <a:latin typeface="Times New Roman"/>
                <a:cs typeface="Times New Roman"/>
              </a:rPr>
              <a:t>:</a:t>
            </a:r>
            <a:r>
              <a:rPr sz="3200" dirty="0">
                <a:solidFill>
                  <a:srgbClr val="A65F12"/>
                </a:solidFill>
                <a:latin typeface="Times New Roman"/>
                <a:cs typeface="Times New Roman"/>
              </a:rPr>
              <a:t>-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105400" y="1766316"/>
            <a:ext cx="2743200" cy="35814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78739" y="1645555"/>
            <a:ext cx="7790180" cy="4552315"/>
          </a:xfrm>
          <a:prstGeom prst="rect">
            <a:avLst/>
          </a:prstGeom>
        </p:spPr>
        <p:txBody>
          <a:bodyPr vert="horz" wrap="square" lIns="0" tIns="139700" rIns="0" bIns="0" rtlCol="0">
            <a:spAutoFit/>
          </a:bodyPr>
          <a:lstStyle/>
          <a:p>
            <a:pPr marL="558165" indent="-545465">
              <a:lnSpc>
                <a:spcPct val="100000"/>
              </a:lnSpc>
              <a:spcBef>
                <a:spcPts val="1100"/>
              </a:spcBef>
              <a:buClr>
                <a:srgbClr val="A42F0F"/>
              </a:buClr>
              <a:buFont typeface="Wingdings"/>
              <a:buChar char=""/>
              <a:tabLst>
                <a:tab pos="558165" algn="l"/>
                <a:tab pos="558800" algn="l"/>
              </a:tabLst>
            </a:pPr>
            <a:r>
              <a:rPr sz="3200" b="1" dirty="0">
                <a:solidFill>
                  <a:srgbClr val="92D050"/>
                </a:solidFill>
                <a:latin typeface="Times New Roman"/>
                <a:cs typeface="Times New Roman"/>
              </a:rPr>
              <a:t>Laminar</a:t>
            </a:r>
            <a:r>
              <a:rPr sz="3200" b="1" spc="-80" dirty="0">
                <a:solidFill>
                  <a:srgbClr val="92D050"/>
                </a:solidFill>
                <a:latin typeface="Times New Roman"/>
                <a:cs typeface="Times New Roman"/>
              </a:rPr>
              <a:t> </a:t>
            </a:r>
            <a:r>
              <a:rPr sz="3200" b="1" dirty="0">
                <a:solidFill>
                  <a:srgbClr val="92D050"/>
                </a:solidFill>
                <a:latin typeface="Times New Roman"/>
                <a:cs typeface="Times New Roman"/>
              </a:rPr>
              <a:t>Flow:-</a:t>
            </a:r>
            <a:endParaRPr sz="3200">
              <a:latin typeface="Times New Roman"/>
              <a:cs typeface="Times New Roman"/>
            </a:endParaRPr>
          </a:p>
          <a:p>
            <a:pPr marL="756285" marR="3772535" indent="-287020">
              <a:lnSpc>
                <a:spcPct val="100000"/>
              </a:lnSpc>
              <a:spcBef>
                <a:spcPts val="1000"/>
              </a:spcBef>
              <a:tabLst>
                <a:tab pos="1137285" algn="l"/>
                <a:tab pos="2752090" algn="l"/>
              </a:tabLst>
            </a:pPr>
            <a:r>
              <a:rPr sz="3200" spc="605" dirty="0">
                <a:solidFill>
                  <a:srgbClr val="A42F0F"/>
                </a:solidFill>
                <a:latin typeface="Arial"/>
                <a:cs typeface="Arial"/>
              </a:rPr>
              <a:t>	</a:t>
            </a:r>
            <a:r>
              <a:rPr sz="3200" dirty="0">
                <a:latin typeface="Times New Roman"/>
                <a:cs typeface="Times New Roman"/>
              </a:rPr>
              <a:t>in which	the  fluid particles</a:t>
            </a:r>
            <a:r>
              <a:rPr sz="3200" spc="-9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move  along well defined  paths or stream  line.</a:t>
            </a:r>
            <a:endParaRPr sz="3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35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800">
              <a:latin typeface="Times New Roman"/>
              <a:cs typeface="Times New Roman"/>
            </a:endParaRPr>
          </a:p>
          <a:p>
            <a:pPr marL="5102225">
              <a:lnSpc>
                <a:spcPct val="100000"/>
              </a:lnSpc>
            </a:pPr>
            <a:r>
              <a:rPr sz="2800" u="heavy" dirty="0">
                <a:solidFill>
                  <a:srgbClr val="006FC0"/>
                </a:solidFill>
                <a:uFill>
                  <a:solidFill>
                    <a:srgbClr val="006FC0"/>
                  </a:solidFill>
                </a:uFill>
                <a:latin typeface="Times New Roman"/>
                <a:cs typeface="Times New Roman"/>
              </a:rPr>
              <a:t>Fig. </a:t>
            </a:r>
            <a:r>
              <a:rPr sz="2800" u="heavy" spc="-10" dirty="0">
                <a:solidFill>
                  <a:srgbClr val="006FC0"/>
                </a:solidFill>
                <a:uFill>
                  <a:solidFill>
                    <a:srgbClr val="006FC0"/>
                  </a:solidFill>
                </a:uFill>
                <a:latin typeface="Times New Roman"/>
                <a:cs typeface="Times New Roman"/>
              </a:rPr>
              <a:t>Laminar</a:t>
            </a:r>
            <a:r>
              <a:rPr sz="2800" u="heavy" spc="-55" dirty="0">
                <a:solidFill>
                  <a:srgbClr val="006FC0"/>
                </a:solidFill>
                <a:uFill>
                  <a:solidFill>
                    <a:srgbClr val="006FC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800" u="heavy" dirty="0">
                <a:solidFill>
                  <a:srgbClr val="006FC0"/>
                </a:solidFill>
                <a:uFill>
                  <a:solidFill>
                    <a:srgbClr val="006FC0"/>
                  </a:solidFill>
                </a:uFill>
                <a:latin typeface="Times New Roman"/>
                <a:cs typeface="Times New Roman"/>
              </a:rPr>
              <a:t>Flow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450594" y="278079"/>
            <a:ext cx="7386320" cy="30505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b="1" spc="-35" dirty="0">
                <a:solidFill>
                  <a:srgbClr val="00AF50"/>
                </a:solidFill>
                <a:latin typeface="Times New Roman"/>
                <a:cs typeface="Times New Roman"/>
              </a:rPr>
              <a:t>Turbulent</a:t>
            </a:r>
            <a:r>
              <a:rPr sz="3000" b="1" spc="-15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3000" b="1" spc="-5" dirty="0">
                <a:solidFill>
                  <a:srgbClr val="00AF50"/>
                </a:solidFill>
                <a:latin typeface="Times New Roman"/>
                <a:cs typeface="Times New Roman"/>
              </a:rPr>
              <a:t>Flow:-</a:t>
            </a:r>
            <a:endParaRPr sz="3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4600">
              <a:latin typeface="Times New Roman"/>
              <a:cs typeface="Times New Roman"/>
            </a:endParaRPr>
          </a:p>
          <a:p>
            <a:pPr marL="299085" marR="5080" indent="-286385">
              <a:lnSpc>
                <a:spcPts val="3240"/>
              </a:lnSpc>
              <a:buClr>
                <a:srgbClr val="A42F0F"/>
              </a:buClr>
              <a:buFont typeface="Wingdings"/>
              <a:buChar char=""/>
              <a:tabLst>
                <a:tab pos="504825" algn="l"/>
                <a:tab pos="505459" algn="l"/>
                <a:tab pos="1012190" algn="l"/>
              </a:tabLst>
            </a:pPr>
            <a:r>
              <a:rPr sz="3000" spc="-5" dirty="0">
                <a:solidFill>
                  <a:srgbClr val="404040"/>
                </a:solidFill>
                <a:latin typeface="Times New Roman"/>
                <a:cs typeface="Times New Roman"/>
              </a:rPr>
              <a:t>fluid </a:t>
            </a:r>
            <a:r>
              <a:rPr sz="3000" dirty="0">
                <a:solidFill>
                  <a:srgbClr val="404040"/>
                </a:solidFill>
                <a:latin typeface="Times New Roman"/>
                <a:cs typeface="Times New Roman"/>
              </a:rPr>
              <a:t>moves </a:t>
            </a:r>
            <a:r>
              <a:rPr sz="3000" spc="-5" dirty="0">
                <a:solidFill>
                  <a:srgbClr val="404040"/>
                </a:solidFill>
                <a:latin typeface="Times New Roman"/>
                <a:cs typeface="Times New Roman"/>
              </a:rPr>
              <a:t>in </a:t>
            </a:r>
            <a:r>
              <a:rPr sz="3000" dirty="0">
                <a:solidFill>
                  <a:srgbClr val="404040"/>
                </a:solidFill>
                <a:latin typeface="Times New Roman"/>
                <a:cs typeface="Times New Roman"/>
              </a:rPr>
              <a:t>very irregular paths or zig –  </a:t>
            </a:r>
            <a:r>
              <a:rPr sz="3000" spc="-5" dirty="0">
                <a:solidFill>
                  <a:srgbClr val="404040"/>
                </a:solidFill>
                <a:latin typeface="Times New Roman"/>
                <a:cs typeface="Times New Roman"/>
              </a:rPr>
              <a:t>zag	</a:t>
            </a:r>
            <a:r>
              <a:rPr sz="3000" spc="-110" dirty="0">
                <a:solidFill>
                  <a:srgbClr val="404040"/>
                </a:solidFill>
                <a:latin typeface="Times New Roman"/>
                <a:cs typeface="Times New Roman"/>
              </a:rPr>
              <a:t>Way.</a:t>
            </a:r>
            <a:endParaRPr sz="3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Clr>
                <a:srgbClr val="A42F0F"/>
              </a:buClr>
              <a:buFont typeface="Wingdings"/>
              <a:buChar char=""/>
            </a:pPr>
            <a:endParaRPr sz="4200">
              <a:latin typeface="Times New Roman"/>
              <a:cs typeface="Times New Roman"/>
            </a:endParaRPr>
          </a:p>
          <a:p>
            <a:pPr marL="312420" indent="-299720">
              <a:lnSpc>
                <a:spcPct val="100000"/>
              </a:lnSpc>
              <a:buClr>
                <a:srgbClr val="A42F0F"/>
              </a:buClr>
              <a:buFont typeface="Wingdings"/>
              <a:buChar char=""/>
              <a:tabLst>
                <a:tab pos="313055" algn="l"/>
              </a:tabLst>
            </a:pPr>
            <a:r>
              <a:rPr sz="3000" spc="-5" dirty="0">
                <a:solidFill>
                  <a:srgbClr val="404040"/>
                </a:solidFill>
                <a:latin typeface="Times New Roman"/>
                <a:cs typeface="Times New Roman"/>
              </a:rPr>
              <a:t>velocity </a:t>
            </a:r>
            <a:r>
              <a:rPr sz="3000" dirty="0">
                <a:solidFill>
                  <a:srgbClr val="404040"/>
                </a:solidFill>
                <a:latin typeface="Times New Roman"/>
                <a:cs typeface="Times New Roman"/>
              </a:rPr>
              <a:t>at a point</a:t>
            </a:r>
            <a:r>
              <a:rPr sz="3000" spc="5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404040"/>
                </a:solidFill>
                <a:latin typeface="Times New Roman"/>
                <a:cs typeface="Times New Roman"/>
              </a:rPr>
              <a:t>fluctuates.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295144" y="3451859"/>
            <a:ext cx="5239511" cy="328574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50594" y="705357"/>
            <a:ext cx="6958965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b="1" spc="-5" dirty="0">
                <a:latin typeface="Times New Roman"/>
                <a:cs typeface="Times New Roman"/>
              </a:rPr>
              <a:t>Compressible </a:t>
            </a:r>
            <a:r>
              <a:rPr b="1" dirty="0">
                <a:latin typeface="Times New Roman"/>
                <a:cs typeface="Times New Roman"/>
              </a:rPr>
              <a:t>&amp; </a:t>
            </a:r>
            <a:r>
              <a:rPr b="1" spc="-5" dirty="0">
                <a:latin typeface="Times New Roman"/>
                <a:cs typeface="Times New Roman"/>
              </a:rPr>
              <a:t>Incompressible</a:t>
            </a:r>
            <a:r>
              <a:rPr b="1" spc="-50" dirty="0">
                <a:latin typeface="Times New Roman"/>
                <a:cs typeface="Times New Roman"/>
              </a:rPr>
              <a:t> </a:t>
            </a:r>
            <a:r>
              <a:rPr b="1" dirty="0">
                <a:latin typeface="Times New Roman"/>
                <a:cs typeface="Times New Roman"/>
              </a:rPr>
              <a:t>Flows:-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450594" y="1619452"/>
            <a:ext cx="7623809" cy="490474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36550" indent="-323850">
              <a:lnSpc>
                <a:spcPct val="100000"/>
              </a:lnSpc>
              <a:spcBef>
                <a:spcPts val="105"/>
              </a:spcBef>
              <a:buSzPct val="96875"/>
              <a:buFont typeface="Wingdings"/>
              <a:buChar char=""/>
              <a:tabLst>
                <a:tab pos="337185" algn="l"/>
              </a:tabLst>
            </a:pPr>
            <a:r>
              <a:rPr sz="3200" b="1" spc="-5" dirty="0">
                <a:solidFill>
                  <a:srgbClr val="00AF50"/>
                </a:solidFill>
                <a:latin typeface="Times New Roman"/>
                <a:cs typeface="Times New Roman"/>
              </a:rPr>
              <a:t>Compressible</a:t>
            </a:r>
            <a:r>
              <a:rPr sz="3200" b="1" spc="-30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3200" b="1" dirty="0">
                <a:solidFill>
                  <a:srgbClr val="00AF50"/>
                </a:solidFill>
                <a:latin typeface="Times New Roman"/>
                <a:cs typeface="Times New Roman"/>
              </a:rPr>
              <a:t>Flows:-</a:t>
            </a:r>
            <a:endParaRPr sz="3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2900">
              <a:latin typeface="Times New Roman"/>
              <a:cs typeface="Times New Roman"/>
            </a:endParaRPr>
          </a:p>
          <a:p>
            <a:pPr marL="12700" marR="1534795">
              <a:lnSpc>
                <a:spcPct val="100000"/>
              </a:lnSpc>
              <a:buSzPct val="96428"/>
              <a:buFont typeface="Wingdings"/>
              <a:buChar char=""/>
              <a:tabLst>
                <a:tab pos="292735" algn="l"/>
                <a:tab pos="1699895" algn="l"/>
              </a:tabLst>
            </a:pPr>
            <a:r>
              <a:rPr sz="2800" spc="-5" dirty="0">
                <a:latin typeface="Times New Roman"/>
                <a:cs typeface="Times New Roman"/>
              </a:rPr>
              <a:t>In which </a:t>
            </a:r>
            <a:r>
              <a:rPr sz="2800" dirty="0">
                <a:latin typeface="Times New Roman"/>
                <a:cs typeface="Times New Roman"/>
              </a:rPr>
              <a:t>the </a:t>
            </a:r>
            <a:r>
              <a:rPr sz="2800" spc="-5" dirty="0">
                <a:latin typeface="Times New Roman"/>
                <a:cs typeface="Times New Roman"/>
              </a:rPr>
              <a:t>density of the fluid changes  from</a:t>
            </a:r>
            <a:r>
              <a:rPr sz="2800" dirty="0">
                <a:latin typeface="Times New Roman"/>
                <a:cs typeface="Times New Roman"/>
              </a:rPr>
              <a:t> point	</a:t>
            </a:r>
            <a:r>
              <a:rPr sz="2800" spc="-5" dirty="0">
                <a:latin typeface="Times New Roman"/>
                <a:cs typeface="Times New Roman"/>
              </a:rPr>
              <a:t>to </a:t>
            </a:r>
            <a:r>
              <a:rPr sz="2800" dirty="0">
                <a:latin typeface="Times New Roman"/>
                <a:cs typeface="Times New Roman"/>
              </a:rPr>
              <a:t>point.</a:t>
            </a:r>
            <a:endParaRPr sz="2800">
              <a:latin typeface="Times New Roman"/>
              <a:cs typeface="Times New Roman"/>
            </a:endParaRPr>
          </a:p>
          <a:p>
            <a:pPr marL="292100" indent="-279400">
              <a:lnSpc>
                <a:spcPct val="100000"/>
              </a:lnSpc>
              <a:buSzPct val="96428"/>
              <a:buFont typeface="Wingdings"/>
              <a:buChar char=""/>
              <a:tabLst>
                <a:tab pos="292735" algn="l"/>
                <a:tab pos="2135505" algn="l"/>
              </a:tabLst>
            </a:pPr>
            <a:r>
              <a:rPr sz="2800" spc="-5" dirty="0">
                <a:latin typeface="Times New Roman"/>
                <a:cs typeface="Times New Roman"/>
              </a:rPr>
              <a:t>The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density	</a:t>
            </a:r>
            <a:r>
              <a:rPr sz="2800" spc="-5" dirty="0">
                <a:latin typeface="Times New Roman"/>
                <a:cs typeface="Times New Roman"/>
              </a:rPr>
              <a:t>is not constant </a:t>
            </a:r>
            <a:r>
              <a:rPr sz="2800" dirty="0">
                <a:latin typeface="Times New Roman"/>
                <a:cs typeface="Times New Roman"/>
              </a:rPr>
              <a:t>for </a:t>
            </a:r>
            <a:r>
              <a:rPr sz="2800" spc="-5" dirty="0">
                <a:latin typeface="Times New Roman"/>
                <a:cs typeface="Times New Roman"/>
              </a:rPr>
              <a:t>the</a:t>
            </a:r>
            <a:r>
              <a:rPr sz="2800" spc="-2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fluid.</a:t>
            </a: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900">
              <a:latin typeface="Times New Roman"/>
              <a:cs typeface="Times New Roman"/>
            </a:endParaRPr>
          </a:p>
          <a:p>
            <a:pPr marL="336550" indent="-323850">
              <a:lnSpc>
                <a:spcPct val="100000"/>
              </a:lnSpc>
              <a:buSzPct val="96875"/>
              <a:buFont typeface="Wingdings"/>
              <a:buChar char=""/>
              <a:tabLst>
                <a:tab pos="337185" algn="l"/>
              </a:tabLst>
            </a:pPr>
            <a:r>
              <a:rPr sz="3200" b="1" spc="-5" dirty="0">
                <a:solidFill>
                  <a:srgbClr val="00AF50"/>
                </a:solidFill>
                <a:latin typeface="Times New Roman"/>
                <a:cs typeface="Times New Roman"/>
              </a:rPr>
              <a:t>Incompressible</a:t>
            </a:r>
            <a:r>
              <a:rPr sz="3200" b="1" spc="-25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3200" b="1" dirty="0">
                <a:solidFill>
                  <a:srgbClr val="00AF50"/>
                </a:solidFill>
                <a:latin typeface="Times New Roman"/>
                <a:cs typeface="Times New Roman"/>
              </a:rPr>
              <a:t>Flows:-</a:t>
            </a:r>
            <a:endParaRPr sz="3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3300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  <a:spcBef>
                <a:spcPts val="5"/>
              </a:spcBef>
              <a:buFont typeface="Wingdings"/>
              <a:buChar char=""/>
              <a:tabLst>
                <a:tab pos="380365" algn="l"/>
              </a:tabLst>
            </a:pPr>
            <a:r>
              <a:rPr sz="2800" spc="-5" dirty="0">
                <a:latin typeface="Times New Roman"/>
                <a:cs typeface="Times New Roman"/>
              </a:rPr>
              <a:t>In which </a:t>
            </a:r>
            <a:r>
              <a:rPr sz="2800" dirty="0">
                <a:latin typeface="Times New Roman"/>
                <a:cs typeface="Times New Roman"/>
              </a:rPr>
              <a:t>the </a:t>
            </a:r>
            <a:r>
              <a:rPr sz="2800" spc="-5" dirty="0">
                <a:latin typeface="Times New Roman"/>
                <a:cs typeface="Times New Roman"/>
              </a:rPr>
              <a:t>density of fluid changes from </a:t>
            </a:r>
            <a:r>
              <a:rPr sz="2800" dirty="0">
                <a:latin typeface="Times New Roman"/>
                <a:cs typeface="Times New Roman"/>
              </a:rPr>
              <a:t>point </a:t>
            </a:r>
            <a:r>
              <a:rPr sz="2800" spc="-5" dirty="0">
                <a:latin typeface="Times New Roman"/>
                <a:cs typeface="Times New Roman"/>
              </a:rPr>
              <a:t>to  </a:t>
            </a:r>
            <a:r>
              <a:rPr sz="2800" dirty="0">
                <a:latin typeface="Times New Roman"/>
                <a:cs typeface="Times New Roman"/>
              </a:rPr>
              <a:t>point.</a:t>
            </a:r>
            <a:endParaRPr sz="2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buFont typeface="Wingdings"/>
              <a:buChar char=""/>
              <a:tabLst>
                <a:tab pos="380365" algn="l"/>
              </a:tabLst>
            </a:pPr>
            <a:r>
              <a:rPr sz="2800" dirty="0">
                <a:latin typeface="Times New Roman"/>
                <a:cs typeface="Times New Roman"/>
              </a:rPr>
              <a:t>the </a:t>
            </a:r>
            <a:r>
              <a:rPr sz="2800" spc="-5" dirty="0">
                <a:latin typeface="Times New Roman"/>
                <a:cs typeface="Times New Roman"/>
              </a:rPr>
              <a:t>density is constant </a:t>
            </a:r>
            <a:r>
              <a:rPr sz="2800" dirty="0">
                <a:latin typeface="Times New Roman"/>
                <a:cs typeface="Times New Roman"/>
              </a:rPr>
              <a:t>for the</a:t>
            </a:r>
            <a:r>
              <a:rPr sz="2800" spc="-7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fluid.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31035" y="321309"/>
            <a:ext cx="5412105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>
                <a:latin typeface="Times New Roman"/>
                <a:cs typeface="Times New Roman"/>
              </a:rPr>
              <a:t>Rotational &amp; Irrotational</a:t>
            </a:r>
            <a:r>
              <a:rPr spc="-9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Flows:-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83540" y="1245488"/>
            <a:ext cx="5530215" cy="490410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75920" indent="-363220">
              <a:lnSpc>
                <a:spcPct val="100000"/>
              </a:lnSpc>
              <a:spcBef>
                <a:spcPts val="105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dirty="0">
                <a:solidFill>
                  <a:srgbClr val="00AF50"/>
                </a:solidFill>
                <a:latin typeface="Times New Roman"/>
                <a:cs typeface="Times New Roman"/>
              </a:rPr>
              <a:t>Rotational Flow</a:t>
            </a:r>
            <a:r>
              <a:rPr sz="3200" spc="-40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:-</a:t>
            </a:r>
            <a:endParaRPr sz="3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900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  <a:buSzPct val="96428"/>
              <a:buFont typeface="Wingdings"/>
              <a:buChar char=""/>
              <a:tabLst>
                <a:tab pos="295910" algn="l"/>
              </a:tabLst>
            </a:pPr>
            <a:r>
              <a:rPr sz="2800" spc="-5" dirty="0">
                <a:latin typeface="Times New Roman"/>
                <a:cs typeface="Times New Roman"/>
              </a:rPr>
              <a:t>In which the </a:t>
            </a:r>
            <a:r>
              <a:rPr sz="2800" dirty="0">
                <a:latin typeface="Times New Roman"/>
                <a:cs typeface="Times New Roman"/>
              </a:rPr>
              <a:t>fluid </a:t>
            </a:r>
            <a:r>
              <a:rPr sz="2800" spc="-5" dirty="0">
                <a:latin typeface="Times New Roman"/>
                <a:cs typeface="Times New Roman"/>
              </a:rPr>
              <a:t>particles while  flowing along stream lines, Also</a:t>
            </a:r>
            <a:r>
              <a:rPr sz="2800" spc="-15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rotate  about their own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axis.</a:t>
            </a: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3300">
              <a:latin typeface="Times New Roman"/>
              <a:cs typeface="Times New Roman"/>
            </a:endParaRPr>
          </a:p>
          <a:p>
            <a:pPr marL="477520" indent="-464820">
              <a:lnSpc>
                <a:spcPct val="100000"/>
              </a:lnSpc>
              <a:spcBef>
                <a:spcPts val="5"/>
              </a:spcBef>
              <a:buFont typeface="Wingdings"/>
              <a:buChar char=""/>
              <a:tabLst>
                <a:tab pos="477520" algn="l"/>
              </a:tabLst>
            </a:pPr>
            <a:r>
              <a:rPr sz="3200" dirty="0">
                <a:solidFill>
                  <a:srgbClr val="00AF50"/>
                </a:solidFill>
                <a:latin typeface="Times New Roman"/>
                <a:cs typeface="Times New Roman"/>
              </a:rPr>
              <a:t>Irrotational</a:t>
            </a:r>
            <a:r>
              <a:rPr sz="3200" spc="-50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00AF50"/>
                </a:solidFill>
                <a:latin typeface="Times New Roman"/>
                <a:cs typeface="Times New Roman"/>
              </a:rPr>
              <a:t>Flow:-</a:t>
            </a:r>
            <a:endParaRPr sz="3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900">
              <a:latin typeface="Times New Roman"/>
              <a:cs typeface="Times New Roman"/>
            </a:endParaRPr>
          </a:p>
          <a:p>
            <a:pPr marL="12700" marR="523240">
              <a:lnSpc>
                <a:spcPct val="100000"/>
              </a:lnSpc>
              <a:buSzPct val="96428"/>
              <a:buFont typeface="Wingdings"/>
              <a:buChar char=""/>
              <a:tabLst>
                <a:tab pos="295910" algn="l"/>
              </a:tabLst>
            </a:pPr>
            <a:r>
              <a:rPr sz="2800" spc="-5" dirty="0">
                <a:latin typeface="Times New Roman"/>
                <a:cs typeface="Times New Roman"/>
              </a:rPr>
              <a:t>In which </a:t>
            </a:r>
            <a:r>
              <a:rPr sz="2800" dirty="0">
                <a:latin typeface="Times New Roman"/>
                <a:cs typeface="Times New Roman"/>
              </a:rPr>
              <a:t>the fluid </a:t>
            </a:r>
            <a:r>
              <a:rPr sz="2800" spc="-5" dirty="0">
                <a:latin typeface="Times New Roman"/>
                <a:cs typeface="Times New Roman"/>
              </a:rPr>
              <a:t>particles</a:t>
            </a:r>
            <a:r>
              <a:rPr sz="2800" spc="-5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while  </a:t>
            </a:r>
            <a:r>
              <a:rPr sz="2800" dirty="0">
                <a:latin typeface="Times New Roman"/>
                <a:cs typeface="Times New Roman"/>
              </a:rPr>
              <a:t>flowing </a:t>
            </a:r>
            <a:r>
              <a:rPr sz="2800" spc="-5" dirty="0">
                <a:latin typeface="Times New Roman"/>
                <a:cs typeface="Times New Roman"/>
              </a:rPr>
              <a:t>along stream </a:t>
            </a:r>
            <a:r>
              <a:rPr sz="2800" dirty="0">
                <a:latin typeface="Times New Roman"/>
                <a:cs typeface="Times New Roman"/>
              </a:rPr>
              <a:t>lines, </a:t>
            </a:r>
            <a:r>
              <a:rPr sz="2800" spc="-5" dirty="0">
                <a:latin typeface="Times New Roman"/>
                <a:cs typeface="Times New Roman"/>
              </a:rPr>
              <a:t>do not  rotate about their own</a:t>
            </a:r>
            <a:r>
              <a:rPr sz="2800" spc="-3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axis.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334000" y="2971800"/>
            <a:ext cx="3686555" cy="359054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198</Words>
  <Application>Microsoft Office PowerPoint</Application>
  <PresentationFormat>On-screen Show (4:3)</PresentationFormat>
  <Paragraphs>70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Slide 1</vt:lpstr>
      <vt:lpstr>Slide 2</vt:lpstr>
      <vt:lpstr>Slide 3</vt:lpstr>
      <vt:lpstr>Flow :-</vt:lpstr>
      <vt:lpstr>Slide 5</vt:lpstr>
      <vt:lpstr>Slide 6</vt:lpstr>
      <vt:lpstr>Slide 7</vt:lpstr>
      <vt:lpstr>Compressible &amp; Incompressible Flows:-</vt:lpstr>
      <vt:lpstr>Rotational &amp; Irrotational Flows:-</vt:lpstr>
      <vt:lpstr>One Dimensional Flow:-</vt:lpstr>
      <vt:lpstr>Two Dimensional Flow:-</vt:lpstr>
      <vt:lpstr>Three Dimensional Flow:-</vt:lpstr>
      <vt:lpstr>Slide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cp:lastModifiedBy>Akil Memon</cp:lastModifiedBy>
  <cp:revision>1</cp:revision>
  <dcterms:created xsi:type="dcterms:W3CDTF">2019-02-11T05:58:53Z</dcterms:created>
  <dcterms:modified xsi:type="dcterms:W3CDTF">2020-03-27T18:27:32Z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2016-11-28T00:00:00Z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2019-02-11T00:00:00Z</vt:filetime>
  </property>
</Properties>
</file>