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4-03T14:36:41.9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18232 10939,'-50'0,"25"0,-24 0,-1 0,25 0,1 0,-26 0,25 25,0-25,1 24,-1-24,0 25,25 0,-50-25,26 99,-26-24,25-50,0-1,0-24,1 75,-51 24,-49 50,25 74,25-124,74-49,0-1,-25-49,25 25,0 0,0 0,0 24,0-24,0 25,0-25,0 0,0-1,0 1,0 0,25 25,-1-26,1 1,-25 0,25-25,0 25,0-25,-1 0,26 0,0 0,-26 0,1-25,-25 0,50 25,-25 0,-1 0,1 0,-25-25,25 25,0 0,0 0,0-24,-1 24,1-25,-25 0,50 25,-1-25,-49 0,50 25,-50-24,25 24,-25-50,49 25,-24 0,0 25,-25-25,0 50,25-50,-25 50,0 0,0-50,0 50,49-99,26-26,-50 100,-25-49,24 49,1-25,-25-25,0 26,0-1,0 0,0 0,0 0,0 1,0-1,0-25,0 25,0 1,0-1,0 0,0 0,0 0,0 1,0-1,0 0,0-25,0 26,0-26,-25 100,1-50,48-25,-24 0,25 25,-25-25,0 0,0-24,-25 49,25-25,0 0,-24 0,-1 0,25-24,-50 49,25-25,1 0,-1 0</inkml:trace>
  <inkml:trace contextRef="#ctx0" brushRef="#br0" timeOffset="4544.661">21754 11857,'-25'0,"0"0,1 0,-26 0,25 0,0 0,1 0,-1 0,0 0,0 24,0-24,1 0,-1 50,-25-50,25 99,1-74,-26 25,50-1,-25-24,0 0,25 0,0 0,0-1,0 26,-24 0,-1-26,25 1,0 50,25-51,-25 1,24-25,-24 25,25-25,25 25,-50 0,25-25,-1 0,1 0,0 0,0 0,0 0,-1 0,26 0,-25 0,0 0,-1 0,1 0,0 0,25 0,-26-25,1 25,0-25,0 25,-25-25,49 0,1 1,-25-1,0-25,-1-24,1 49,0-25,0 26,0-1,-25 0,0-25,0 100,-25-25,0 0,0-50,0 25,1-25,-1 25,0 0,0-25,0 0,1 0,-1 25,25-24,-25 24,25-25,-25 0,25 0,0 0,0 1,-25-1,1 0,24 0,-50 25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556006"/>
            <a:ext cx="898652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 u="heavy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39" y="1540205"/>
            <a:ext cx="8986520" cy="4294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596" y="1486280"/>
            <a:ext cx="682320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u="none" spc="-10" dirty="0">
                <a:latin typeface="Times New Roman" pitchFamily="18" charset="0"/>
                <a:cs typeface="Times New Roman" pitchFamily="18" charset="0"/>
              </a:rPr>
              <a:t>ORIFICES </a:t>
            </a:r>
            <a:r>
              <a:rPr lang="en-GB" sz="4000" b="0" u="none" spc="-5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GB" sz="4000" b="0" u="none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0" u="none" spc="-15" dirty="0" smtClean="0">
                <a:latin typeface="Times New Roman" pitchFamily="18" charset="0"/>
                <a:cs typeface="Times New Roman" pitchFamily="18" charset="0"/>
              </a:rPr>
              <a:t>MOUTHPIECES</a:t>
            </a:r>
            <a:endParaRPr sz="4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200400"/>
            <a:ext cx="7007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>Subject: Fluid Mechanics and Open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>hannel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>ydraulics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5181600"/>
            <a:ext cx="49408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Mr.</a:t>
            </a:r>
            <a:r>
              <a:rPr lang="en-GB" dirty="0" smtClean="0"/>
              <a:t> </a:t>
            </a:r>
            <a:r>
              <a:rPr lang="en-GB" dirty="0" err="1" smtClean="0"/>
              <a:t>Akil</a:t>
            </a:r>
            <a:r>
              <a:rPr lang="en-GB" dirty="0" smtClean="0"/>
              <a:t> </a:t>
            </a:r>
            <a:r>
              <a:rPr lang="en-GB" dirty="0" err="1" smtClean="0"/>
              <a:t>Memon</a:t>
            </a:r>
            <a:endParaRPr lang="en-GB" dirty="0" smtClean="0"/>
          </a:p>
          <a:p>
            <a:pPr algn="ctr"/>
            <a:r>
              <a:rPr lang="en-GB" dirty="0" smtClean="0"/>
              <a:t>College of Agricultural Engineering and Technology</a:t>
            </a:r>
          </a:p>
          <a:p>
            <a:pPr algn="ctr"/>
            <a:r>
              <a:rPr lang="en-GB" dirty="0" err="1" smtClean="0"/>
              <a:t>Anand</a:t>
            </a:r>
            <a:r>
              <a:rPr lang="en-GB" dirty="0" smtClean="0"/>
              <a:t> Agricultural University</a:t>
            </a:r>
          </a:p>
          <a:p>
            <a:pPr algn="ctr"/>
            <a:r>
              <a:rPr lang="en-GB" dirty="0" err="1" smtClean="0"/>
              <a:t>Godhra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609600"/>
            <a:ext cx="5331461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400" spc="-15" dirty="0" smtClean="0">
                <a:latin typeface="Times New Roman" pitchFamily="18" charset="0"/>
                <a:cs typeface="Times New Roman" pitchFamily="18" charset="0"/>
              </a:rPr>
              <a:t>MOUTHPIECES</a:t>
            </a:r>
            <a:endParaRPr sz="2400" spc="-1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540205"/>
            <a:ext cx="8550910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mouthpiece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short length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pipe which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times its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diameter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 marL="12700" marR="317182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length,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fitted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tank or vessel containing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fluid. 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measuring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25" dirty="0">
                <a:latin typeface="Times New Roman" pitchFamily="18" charset="0"/>
                <a:cs typeface="Times New Roman" pitchFamily="18" charset="0"/>
              </a:rPr>
              <a:t>rate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flow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liquid.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Classification of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mouthpieces: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1).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Depending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upon their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position with respect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tank they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classified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mouthpieces</a:t>
            </a: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mouthpieces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2).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Depending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upon their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shape they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classified</a:t>
            </a:r>
            <a:r>
              <a:rPr sz="20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Cylindrical mouthpieces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spc="-15" dirty="0">
                <a:latin typeface="Times New Roman" pitchFamily="18" charset="0"/>
                <a:cs typeface="Times New Roman" pitchFamily="18" charset="0"/>
              </a:rPr>
              <a:t>Convergent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mouthpieces</a:t>
            </a: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spc="-15" dirty="0">
                <a:latin typeface="Times New Roman" pitchFamily="18" charset="0"/>
                <a:cs typeface="Times New Roman" pitchFamily="18" charset="0"/>
              </a:rPr>
              <a:t>Convergent-divergent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mouthpieces</a:t>
            </a:r>
          </a:p>
        </p:txBody>
      </p:sp>
      <p:pic>
        <p:nvPicPr>
          <p:cNvPr id="1026" name="Picture 2" descr="C:\Users\Akil Memon\Desktop\external m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99" y="3810000"/>
            <a:ext cx="18478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492709"/>
            <a:ext cx="8716645" cy="307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rlito"/>
                <a:cs typeface="Carlito"/>
              </a:rPr>
              <a:t>3).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Depending upon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nature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discharge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outlet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mouthpiece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sz="20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classified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Mouthpieces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running</a:t>
            </a:r>
            <a:r>
              <a:rPr sz="20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full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Mouthpieces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running</a:t>
            </a:r>
            <a:r>
              <a:rPr sz="20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free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mouthpiece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said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running </a:t>
            </a:r>
            <a:r>
              <a:rPr sz="2000" b="1" spc="-10" dirty="0">
                <a:latin typeface="Times New Roman" pitchFamily="18" charset="0"/>
                <a:cs typeface="Times New Roman" pitchFamily="18" charset="0"/>
              </a:rPr>
              <a:t>free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if 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jet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the liquid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contraction</a:t>
            </a:r>
            <a:r>
              <a:rPr sz="2000" spc="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does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touch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sides 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mouthpiece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But if 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jet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after contraction expands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fills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whole mouthpiece it is known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running</a:t>
            </a:r>
            <a:r>
              <a:rPr sz="2000"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full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 descr="C:\Users\Akil Memon\Desktop\re entrant or intern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498" y="3810000"/>
            <a:ext cx="51911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0878" y="2967335"/>
            <a:ext cx="3282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Thank you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031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533400"/>
            <a:ext cx="2435861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5" dirty="0" smtClean="0">
                <a:latin typeface="Times New Roman" pitchFamily="18" charset="0"/>
                <a:cs typeface="Times New Roman" pitchFamily="18" charset="0"/>
              </a:rPr>
              <a:t>ORIFICE</a:t>
            </a:r>
            <a:endParaRPr u="none" spc="-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374394"/>
            <a:ext cx="8841105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small opening of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cross-section (such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000" spc="-25" dirty="0">
                <a:latin typeface="Times New Roman" pitchFamily="18" charset="0"/>
                <a:cs typeface="Times New Roman" pitchFamily="18" charset="0"/>
              </a:rPr>
              <a:t>circular, </a:t>
            </a:r>
            <a:r>
              <a:rPr sz="2000" spc="-20" dirty="0">
                <a:latin typeface="Times New Roman" pitchFamily="18" charset="0"/>
                <a:cs typeface="Times New Roman" pitchFamily="18" charset="0"/>
              </a:rPr>
              <a:t>triangular, rectangular, 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etc.)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side or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bottom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tank, through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which 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fluid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flowing.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measuring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25" dirty="0">
                <a:latin typeface="Times New Roman" pitchFamily="18" charset="0"/>
                <a:cs typeface="Times New Roman" pitchFamily="18" charset="0"/>
              </a:rPr>
              <a:t>rate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flow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liquid.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be classified on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basis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of: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4796155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1).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Size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orifice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head 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liquid  2). Shape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cross-sectional</a:t>
            </a:r>
            <a:r>
              <a:rPr sz="20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areas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4608830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3). Shape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upstream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edge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 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4).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Nature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0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discharge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3868420">
              <a:lnSpc>
                <a:spcPct val="200000"/>
              </a:lnSpc>
              <a:spcBef>
                <a:spcPts val="5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 sub-merged orifices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further classified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  a).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Fully sub-merged</a:t>
            </a:r>
            <a:r>
              <a:rPr sz="20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orifices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b).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Partially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sub-merged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orifices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kil Memon\Desktop\orif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704" y="2743200"/>
            <a:ext cx="3552825" cy="276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6197400" y="3938040"/>
              <a:ext cx="1741680" cy="60768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88040" y="3928680"/>
                <a:ext cx="1760400" cy="626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685800"/>
            <a:ext cx="4724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spc="-10" dirty="0"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sz="2400" u="none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u="none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u="none" dirty="0">
                <a:latin typeface="Times New Roman" pitchFamily="18" charset="0"/>
                <a:cs typeface="Times New Roman" pitchFamily="18" charset="0"/>
              </a:rPr>
              <a:t>orifices: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21" y="1152157"/>
            <a:ext cx="6245861" cy="55534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1).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 orifices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classified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small orifice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000" b="1" spc="-15" dirty="0">
                <a:latin typeface="Times New Roman" pitchFamily="18" charset="0"/>
                <a:cs typeface="Times New Roman" pitchFamily="18" charset="0"/>
              </a:rPr>
              <a:t>large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orifice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depending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upon the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size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head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liquid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centre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the</a:t>
            </a:r>
            <a:r>
              <a:rPr sz="20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  <a:buSzPct val="95000"/>
              <a:buFont typeface="Wingdings"/>
              <a:buChar char=""/>
              <a:tabLst>
                <a:tab pos="215900" algn="l"/>
              </a:tabLst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If 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head 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liquid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centre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orifice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five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times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depth 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orifice,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called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small</a:t>
            </a:r>
            <a:r>
              <a:rPr sz="2000" b="1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orifice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15265" indent="-203200" algn="just">
              <a:lnSpc>
                <a:spcPct val="100000"/>
              </a:lnSpc>
              <a:buSzPct val="95000"/>
              <a:buFont typeface="Wingdings"/>
              <a:buChar char=""/>
              <a:tabLst>
                <a:tab pos="215900" algn="l"/>
              </a:tabLst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And if 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head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liquid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less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five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times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depth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, it is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known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000" b="1" spc="-15" dirty="0">
                <a:latin typeface="Times New Roman" pitchFamily="18" charset="0"/>
                <a:cs typeface="Times New Roman" pitchFamily="18" charset="0"/>
              </a:rPr>
              <a:t>large</a:t>
            </a:r>
            <a:r>
              <a:rPr sz="2000"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orifice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2).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basis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their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cross-sectional areas they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classified</a:t>
            </a:r>
            <a:r>
              <a:rPr sz="2000"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Circular</a:t>
            </a:r>
            <a:r>
              <a:rPr sz="20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15265" indent="-203200">
              <a:lnSpc>
                <a:spcPct val="100000"/>
              </a:lnSpc>
              <a:buFont typeface="Wingdings"/>
              <a:buChar char=""/>
              <a:tabLst>
                <a:tab pos="215900" algn="l"/>
              </a:tabLst>
            </a:pPr>
            <a:r>
              <a:rPr sz="2000" spc="-15" dirty="0">
                <a:latin typeface="Times New Roman" pitchFamily="18" charset="0"/>
                <a:cs typeface="Times New Roman" pitchFamily="18" charset="0"/>
              </a:rPr>
              <a:t>Triangular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15265" indent="-203200">
              <a:lnSpc>
                <a:spcPct val="100000"/>
              </a:lnSpc>
              <a:buFont typeface="Wingdings"/>
              <a:buChar char=""/>
              <a:tabLst>
                <a:tab pos="215900" algn="l"/>
              </a:tabLst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Rectangular</a:t>
            </a:r>
            <a:r>
              <a:rPr sz="20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15265" indent="-203200">
              <a:lnSpc>
                <a:spcPct val="100000"/>
              </a:lnSpc>
              <a:buFont typeface="Wingdings"/>
              <a:buChar char=""/>
              <a:tabLst>
                <a:tab pos="215900" algn="l"/>
              </a:tabLst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Square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Akil Memon\Desktop\TankOrifice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13" t="50000"/>
          <a:stretch/>
        </p:blipFill>
        <p:spPr bwMode="auto">
          <a:xfrm>
            <a:off x="6477000" y="4104656"/>
            <a:ext cx="2667000" cy="199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il Memon\Desktop\TankOrifice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75" r="50000" b="44044"/>
          <a:stretch/>
        </p:blipFill>
        <p:spPr bwMode="auto">
          <a:xfrm>
            <a:off x="6562092" y="1143000"/>
            <a:ext cx="2124708" cy="260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492709"/>
            <a:ext cx="4493261" cy="39632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3).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Depending upon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shape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upstream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edge of 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orifices, they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classified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Sharp-edged</a:t>
            </a:r>
            <a:r>
              <a:rPr sz="20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orifices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Bell-mouthed orifices</a:t>
            </a:r>
          </a:p>
          <a:p>
            <a:pPr>
              <a:lnSpc>
                <a:spcPct val="100000"/>
              </a:lnSpc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1995"/>
              </a:spcBef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4).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Depending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upon 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nature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discharge, orifices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classified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>
              <a:lnSpc>
                <a:spcPct val="100000"/>
              </a:lnSpc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69875" indent="-257810">
              <a:lnSpc>
                <a:spcPct val="100000"/>
              </a:lnSpc>
              <a:buFont typeface="Wingdings"/>
              <a:buChar char=""/>
              <a:tabLst>
                <a:tab pos="270510" algn="l"/>
              </a:tabLst>
            </a:pPr>
            <a:r>
              <a:rPr sz="2000" spc="-10" dirty="0">
                <a:latin typeface="Times New Roman" pitchFamily="18" charset="0"/>
                <a:cs typeface="Times New Roman" pitchFamily="18" charset="0"/>
              </a:rPr>
              <a:t>Free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discharging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orifices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15265" indent="-2032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15900" algn="l"/>
              </a:tabLst>
            </a:pPr>
            <a:r>
              <a:rPr sz="2000" spc="-10" dirty="0">
                <a:latin typeface="Times New Roman" pitchFamily="18" charset="0"/>
                <a:cs typeface="Times New Roman" pitchFamily="18" charset="0"/>
              </a:rPr>
              <a:t>Drowned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 sub-merged</a:t>
            </a:r>
            <a:r>
              <a:rPr sz="20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orifices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Akil Memon\Desktop\TankOrifice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710" r="45762"/>
          <a:stretch/>
        </p:blipFill>
        <p:spPr bwMode="auto">
          <a:xfrm>
            <a:off x="5029200" y="405494"/>
            <a:ext cx="3240000" cy="246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il Memon\Desktop\TankOrifice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658"/>
          <a:stretch/>
        </p:blipFill>
        <p:spPr bwMode="auto">
          <a:xfrm>
            <a:off x="4536510" y="3048127"/>
            <a:ext cx="4249417" cy="301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kil Memon\Desktop\vena-contracta-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79248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79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533400"/>
            <a:ext cx="5918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HYDRAULIC</a:t>
            </a:r>
            <a:r>
              <a:rPr sz="28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CO-EFFICIENTS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1224788"/>
            <a:ext cx="614680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 pitchFamily="18" charset="0"/>
                <a:cs typeface="Times New Roman" pitchFamily="18" charset="0"/>
              </a:rPr>
              <a:t>Hydraulic co-efficient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57480" indent="-145415">
              <a:lnSpc>
                <a:spcPct val="100000"/>
              </a:lnSpc>
              <a:buFont typeface="Arial"/>
              <a:buChar char="•"/>
              <a:tabLst>
                <a:tab pos="158115" algn="l"/>
              </a:tabLst>
            </a:pPr>
            <a:r>
              <a:rPr sz="2000" spc="-10" dirty="0">
                <a:latin typeface="Times New Roman" pitchFamily="18" charset="0"/>
                <a:cs typeface="Times New Roman" pitchFamily="18" charset="0"/>
              </a:rPr>
              <a:t>Co-efficient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25" dirty="0">
                <a:latin typeface="Times New Roman" pitchFamily="18" charset="0"/>
                <a:cs typeface="Times New Roman" pitchFamily="18" charset="0"/>
              </a:rPr>
              <a:t>velocity,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Cv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57480" indent="-14541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58115" algn="l"/>
              </a:tabLst>
            </a:pPr>
            <a:r>
              <a:rPr sz="2000" spc="-10" dirty="0">
                <a:latin typeface="Times New Roman" pitchFamily="18" charset="0"/>
                <a:cs typeface="Times New Roman" pitchFamily="18" charset="0"/>
              </a:rPr>
              <a:t>Co-efficient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contraction,</a:t>
            </a:r>
            <a:r>
              <a:rPr sz="20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Cc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57480" indent="-145415">
              <a:lnSpc>
                <a:spcPct val="100000"/>
              </a:lnSpc>
              <a:buFont typeface="Arial"/>
              <a:buChar char="•"/>
              <a:tabLst>
                <a:tab pos="158115" algn="l"/>
              </a:tabLst>
            </a:pPr>
            <a:r>
              <a:rPr sz="2000" spc="-10" dirty="0">
                <a:latin typeface="Times New Roman" pitchFamily="18" charset="0"/>
                <a:cs typeface="Times New Roman" pitchFamily="18" charset="0"/>
              </a:rPr>
              <a:t>Co-efficient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discharge,</a:t>
            </a:r>
            <a:r>
              <a:rPr sz="20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Cd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60" y="487172"/>
            <a:ext cx="6720739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400" u="none" spc="-5" dirty="0">
                <a:latin typeface="Times New Roman" pitchFamily="18" charset="0"/>
                <a:cs typeface="Times New Roman" pitchFamily="18" charset="0"/>
              </a:rPr>
              <a:t>1). </a:t>
            </a:r>
            <a:r>
              <a:rPr sz="2400" u="none" spc="-10" dirty="0">
                <a:latin typeface="Times New Roman" pitchFamily="18" charset="0"/>
                <a:cs typeface="Times New Roman" pitchFamily="18" charset="0"/>
              </a:rPr>
              <a:t>Co-efficient </a:t>
            </a:r>
            <a:r>
              <a:rPr sz="2400" u="none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u="none" spc="-30" dirty="0">
                <a:latin typeface="Times New Roman" pitchFamily="18" charset="0"/>
                <a:cs typeface="Times New Roman" pitchFamily="18" charset="0"/>
              </a:rPr>
              <a:t>velocity,</a:t>
            </a:r>
            <a:r>
              <a:rPr sz="2400" u="none" spc="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u="none" dirty="0">
                <a:latin typeface="Times New Roman" pitchFamily="18" charset="0"/>
                <a:cs typeface="Times New Roman" pitchFamily="18" charset="0"/>
              </a:rPr>
              <a:t>Cv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061" y="1346707"/>
            <a:ext cx="891667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 the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ratio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actual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velocity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jet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liquid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vena-contracta 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theoretical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velocity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jet.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denoted by 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Cv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mathematically given</a:t>
            </a:r>
            <a:r>
              <a:rPr sz="20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 marL="983615" marR="1430020">
              <a:lnSpc>
                <a:spcPct val="200000"/>
              </a:lnSpc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Cv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= actual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velocity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jet at vena-contracta/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theoretical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velocity 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Cv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= V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value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Cv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varies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0.95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0.99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for different</a:t>
            </a:r>
            <a:r>
              <a:rPr sz="20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orifices.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487172"/>
            <a:ext cx="8608061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2).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Co-efficient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contraction,</a:t>
            </a:r>
            <a:r>
              <a:rPr sz="24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Cc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407668"/>
            <a:ext cx="8373109" cy="25526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 the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ratio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area 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jet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at vena-contracta to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area 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orifice.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denoted by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Cc and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mathematically given</a:t>
            </a:r>
            <a:r>
              <a:rPr sz="20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68580">
              <a:lnSpc>
                <a:spcPct val="100000"/>
              </a:lnSpc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Cc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jet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at vena-contracta/ area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2448560" indent="342900">
              <a:lnSpc>
                <a:spcPts val="4800"/>
              </a:lnSpc>
              <a:spcBef>
                <a:spcPts val="560"/>
              </a:spcBef>
              <a:tabLst>
                <a:tab pos="2059305" algn="l"/>
              </a:tabLst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actual</a:t>
            </a:r>
            <a:r>
              <a:rPr sz="20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[ac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jet at vena contracta] 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 value 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Cv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varies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0.61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0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0.69.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487172"/>
            <a:ext cx="7998461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u="none" spc="-5" dirty="0">
                <a:latin typeface="Times New Roman" pitchFamily="18" charset="0"/>
                <a:cs typeface="Times New Roman" pitchFamily="18" charset="0"/>
              </a:rPr>
              <a:t>3). </a:t>
            </a:r>
            <a:r>
              <a:rPr sz="2400" u="none" spc="-10" dirty="0">
                <a:latin typeface="Times New Roman" pitchFamily="18" charset="0"/>
                <a:cs typeface="Times New Roman" pitchFamily="18" charset="0"/>
              </a:rPr>
              <a:t>Co-efficient </a:t>
            </a:r>
            <a:r>
              <a:rPr sz="2400" u="none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u="none" spc="-15" dirty="0">
                <a:latin typeface="Times New Roman" pitchFamily="18" charset="0"/>
                <a:cs typeface="Times New Roman" pitchFamily="18" charset="0"/>
              </a:rPr>
              <a:t>Discharge,</a:t>
            </a:r>
            <a:r>
              <a:rPr sz="2400" u="none" spc="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u="none" dirty="0">
                <a:latin typeface="Times New Roman" pitchFamily="18" charset="0"/>
                <a:cs typeface="Times New Roman" pitchFamily="18" charset="0"/>
              </a:rPr>
              <a:t>Cd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407668"/>
            <a:ext cx="8288655" cy="2937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 the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ratio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actual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discharge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theoretical  discharge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orifice.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denoted by 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Cd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given</a:t>
            </a:r>
            <a:r>
              <a:rPr sz="20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41300">
              <a:lnSpc>
                <a:spcPct val="100000"/>
              </a:lnSpc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Cd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= Q /</a:t>
            </a:r>
            <a:r>
              <a:rPr sz="20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Qth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41300">
              <a:lnSpc>
                <a:spcPct val="100000"/>
              </a:lnSpc>
              <a:spcBef>
                <a:spcPts val="1320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Cd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= actual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velocity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X actual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area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theoretical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velocity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theoretical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area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241300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Cd = Cv X</a:t>
            </a:r>
            <a:r>
              <a:rPr sz="2000" spc="-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Cc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 value of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Cd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varies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0.61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0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0.65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644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ORIFICES &amp; MOUTHPIECES</vt:lpstr>
      <vt:lpstr>ORIFICE</vt:lpstr>
      <vt:lpstr>Classification of orifices:</vt:lpstr>
      <vt:lpstr>PowerPoint Presentation</vt:lpstr>
      <vt:lpstr>PowerPoint Presentation</vt:lpstr>
      <vt:lpstr>HYDRAULIC CO-EFFICIENTS</vt:lpstr>
      <vt:lpstr>1). Co-efficient of velocity, Cv</vt:lpstr>
      <vt:lpstr>2). Co-efficient of contraction, Cc</vt:lpstr>
      <vt:lpstr>3). Co-efficient of Discharge, Cd</vt:lpstr>
      <vt:lpstr>MOUTHPIECES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ORIFICES &amp; MOUTHPIECES</dc:title>
  <dc:creator>Akil Memon</dc:creator>
  <cp:lastModifiedBy>Akil Memon</cp:lastModifiedBy>
  <cp:revision>10</cp:revision>
  <dcterms:created xsi:type="dcterms:W3CDTF">2020-04-03T12:55:48Z</dcterms:created>
  <dcterms:modified xsi:type="dcterms:W3CDTF">2020-04-03T17:49:18Z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2020-04-03T00:00:00Z</vt:filetime>
  </property>
</Properties>
</file>