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53D4EA-F21D-4AE1-B4C2-2D267305CE0A}"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en-IN"/>
        </a:p>
      </dgm:t>
    </dgm:pt>
    <dgm:pt modelId="{B43BDB31-77D8-4B40-84C7-1ADB479E5E59}">
      <dgm:prSet phldrT="[Text]"/>
      <dgm:spPr/>
      <dgm:t>
        <a:bodyPr/>
        <a:lstStyle/>
        <a:p>
          <a:r>
            <a:rPr lang="en-IN" dirty="0" smtClean="0"/>
            <a:t>PME</a:t>
          </a:r>
          <a:endParaRPr lang="en-IN" dirty="0"/>
        </a:p>
      </dgm:t>
    </dgm:pt>
    <dgm:pt modelId="{6E65EC9D-B3CA-464E-9800-B190EE6F6F37}" type="parTrans" cxnId="{D12743DC-3A19-4BD7-9CDE-613C28CBF707}">
      <dgm:prSet/>
      <dgm:spPr/>
      <dgm:t>
        <a:bodyPr/>
        <a:lstStyle/>
        <a:p>
          <a:endParaRPr lang="en-IN"/>
        </a:p>
      </dgm:t>
    </dgm:pt>
    <dgm:pt modelId="{D6A48650-EEF8-47EA-AD8C-E04AA680EA1E}" type="sibTrans" cxnId="{D12743DC-3A19-4BD7-9CDE-613C28CBF707}">
      <dgm:prSet/>
      <dgm:spPr/>
      <dgm:t>
        <a:bodyPr/>
        <a:lstStyle/>
        <a:p>
          <a:endParaRPr lang="en-IN"/>
        </a:p>
      </dgm:t>
    </dgm:pt>
    <dgm:pt modelId="{506CF0C5-6168-48B0-814A-AB9C79B4DD88}" type="asst">
      <dgm:prSet phldrT="[Text]"/>
      <dgm:spPr/>
      <dgm:t>
        <a:bodyPr/>
        <a:lstStyle/>
        <a:p>
          <a:r>
            <a:rPr lang="en-IN" dirty="0" smtClean="0"/>
            <a:t>Manometers</a:t>
          </a:r>
          <a:endParaRPr lang="en-IN" dirty="0"/>
        </a:p>
      </dgm:t>
    </dgm:pt>
    <dgm:pt modelId="{409A978A-0DB9-439C-B1FB-E09A21E3D8A9}" type="parTrans" cxnId="{245B22D0-923D-449F-B3EE-7CEA92369C29}">
      <dgm:prSet/>
      <dgm:spPr/>
      <dgm:t>
        <a:bodyPr/>
        <a:lstStyle/>
        <a:p>
          <a:endParaRPr lang="en-IN"/>
        </a:p>
      </dgm:t>
    </dgm:pt>
    <dgm:pt modelId="{6D3D35FF-3C25-45ED-94D3-351B6CA250FD}" type="sibTrans" cxnId="{245B22D0-923D-449F-B3EE-7CEA92369C29}">
      <dgm:prSet/>
      <dgm:spPr/>
      <dgm:t>
        <a:bodyPr/>
        <a:lstStyle/>
        <a:p>
          <a:endParaRPr lang="en-IN"/>
        </a:p>
      </dgm:t>
    </dgm:pt>
    <dgm:pt modelId="{50DDD23D-29D8-43E2-902E-7147C9BFEC13}" type="asst">
      <dgm:prSet/>
      <dgm:spPr/>
      <dgm:t>
        <a:bodyPr/>
        <a:lstStyle/>
        <a:p>
          <a:r>
            <a:rPr lang="en-IN" dirty="0" smtClean="0"/>
            <a:t>Mechanical Gauges</a:t>
          </a:r>
          <a:endParaRPr lang="en-IN" dirty="0"/>
        </a:p>
      </dgm:t>
    </dgm:pt>
    <dgm:pt modelId="{13C01709-7A5F-4007-9FD2-95A352EF496E}" type="parTrans" cxnId="{F7B23B4F-92A9-406F-B609-3CE690ECE4E9}">
      <dgm:prSet/>
      <dgm:spPr/>
      <dgm:t>
        <a:bodyPr/>
        <a:lstStyle/>
        <a:p>
          <a:endParaRPr lang="en-IN"/>
        </a:p>
      </dgm:t>
    </dgm:pt>
    <dgm:pt modelId="{42827EF0-B577-447F-A069-6E5764ADCE8B}" type="sibTrans" cxnId="{F7B23B4F-92A9-406F-B609-3CE690ECE4E9}">
      <dgm:prSet/>
      <dgm:spPr/>
      <dgm:t>
        <a:bodyPr/>
        <a:lstStyle/>
        <a:p>
          <a:endParaRPr lang="en-IN"/>
        </a:p>
      </dgm:t>
    </dgm:pt>
    <dgm:pt modelId="{E3E12ECD-1DEC-4AC9-A5AB-FDD4B275A082}">
      <dgm:prSet/>
      <dgm:spPr/>
      <dgm:t>
        <a:bodyPr/>
        <a:lstStyle/>
        <a:p>
          <a:r>
            <a:rPr lang="en-IN" dirty="0" smtClean="0"/>
            <a:t>Piezometer</a:t>
          </a:r>
        </a:p>
        <a:p>
          <a:r>
            <a:rPr lang="en-IN" dirty="0" smtClean="0"/>
            <a:t>Simple U-tube </a:t>
          </a:r>
          <a:r>
            <a:rPr lang="en-IN" dirty="0" err="1" smtClean="0"/>
            <a:t>mano</a:t>
          </a:r>
          <a:r>
            <a:rPr lang="en-IN" dirty="0" smtClean="0"/>
            <a:t>.</a:t>
          </a:r>
        </a:p>
        <a:p>
          <a:r>
            <a:rPr lang="en-IN" dirty="0" smtClean="0"/>
            <a:t>Differential U-tube..</a:t>
          </a:r>
        </a:p>
        <a:p>
          <a:r>
            <a:rPr lang="en-IN" dirty="0" smtClean="0"/>
            <a:t>Inverted U-tube..</a:t>
          </a:r>
          <a:endParaRPr lang="en-IN" dirty="0"/>
        </a:p>
      </dgm:t>
    </dgm:pt>
    <dgm:pt modelId="{4A5E3444-2D0F-4835-9494-D8A2E5839993}" type="parTrans" cxnId="{EA016143-DF4F-4914-8438-C00C10C55439}">
      <dgm:prSet/>
      <dgm:spPr/>
      <dgm:t>
        <a:bodyPr/>
        <a:lstStyle/>
        <a:p>
          <a:endParaRPr lang="en-IN"/>
        </a:p>
      </dgm:t>
    </dgm:pt>
    <dgm:pt modelId="{95AFFF28-6C61-4574-89B8-B5C186B5454A}" type="sibTrans" cxnId="{EA016143-DF4F-4914-8438-C00C10C55439}">
      <dgm:prSet/>
      <dgm:spPr/>
      <dgm:t>
        <a:bodyPr/>
        <a:lstStyle/>
        <a:p>
          <a:endParaRPr lang="en-IN"/>
        </a:p>
      </dgm:t>
    </dgm:pt>
    <dgm:pt modelId="{F45F39EB-0E32-4171-A7CC-6075BFFB9E58}">
      <dgm:prSet/>
      <dgm:spPr/>
      <dgm:t>
        <a:bodyPr/>
        <a:lstStyle/>
        <a:p>
          <a:r>
            <a:rPr lang="en-IN" dirty="0" smtClean="0"/>
            <a:t>Bourdon tube </a:t>
          </a:r>
          <a:r>
            <a:rPr lang="en-IN" dirty="0" smtClean="0"/>
            <a:t>Press. </a:t>
          </a:r>
          <a:r>
            <a:rPr lang="en-IN" dirty="0" smtClean="0"/>
            <a:t>gauge</a:t>
          </a:r>
        </a:p>
        <a:p>
          <a:r>
            <a:rPr lang="en-IN" dirty="0" smtClean="0"/>
            <a:t>Diaphragm gauge</a:t>
          </a:r>
        </a:p>
        <a:p>
          <a:r>
            <a:rPr lang="en-IN" dirty="0" smtClean="0"/>
            <a:t>Bellows gauge</a:t>
          </a:r>
        </a:p>
        <a:p>
          <a:r>
            <a:rPr lang="en-IN" dirty="0" smtClean="0"/>
            <a:t>Dead weight gauge</a:t>
          </a:r>
          <a:endParaRPr lang="en-IN" dirty="0"/>
        </a:p>
      </dgm:t>
    </dgm:pt>
    <dgm:pt modelId="{A57084D0-5DCF-494B-A0A6-B0C2D402B9E9}" type="parTrans" cxnId="{D668511D-9E25-4498-8DB6-4A05794BD40C}">
      <dgm:prSet/>
      <dgm:spPr/>
      <dgm:t>
        <a:bodyPr/>
        <a:lstStyle/>
        <a:p>
          <a:endParaRPr lang="en-IN"/>
        </a:p>
      </dgm:t>
    </dgm:pt>
    <dgm:pt modelId="{B9A4F571-A0D1-49DF-8E95-0301BCCA07E3}" type="sibTrans" cxnId="{D668511D-9E25-4498-8DB6-4A05794BD40C}">
      <dgm:prSet/>
      <dgm:spPr/>
      <dgm:t>
        <a:bodyPr/>
        <a:lstStyle/>
        <a:p>
          <a:endParaRPr lang="en-IN"/>
        </a:p>
      </dgm:t>
    </dgm:pt>
    <dgm:pt modelId="{6CC904AF-B6BF-4E80-BFBA-1B1A8835FC5F}" type="pres">
      <dgm:prSet presAssocID="{C553D4EA-F21D-4AE1-B4C2-2D267305CE0A}" presName="Name0" presStyleCnt="0">
        <dgm:presLayoutVars>
          <dgm:chPref val="1"/>
          <dgm:dir/>
          <dgm:animOne val="branch"/>
          <dgm:animLvl val="lvl"/>
          <dgm:resizeHandles val="exact"/>
        </dgm:presLayoutVars>
      </dgm:prSet>
      <dgm:spPr/>
      <dgm:t>
        <a:bodyPr/>
        <a:lstStyle/>
        <a:p>
          <a:endParaRPr lang="en-IN"/>
        </a:p>
      </dgm:t>
    </dgm:pt>
    <dgm:pt modelId="{B89EABC6-A05E-4A96-A12D-DCD47707D560}" type="pres">
      <dgm:prSet presAssocID="{B43BDB31-77D8-4B40-84C7-1ADB479E5E59}" presName="root1" presStyleCnt="0"/>
      <dgm:spPr/>
    </dgm:pt>
    <dgm:pt modelId="{60972B9D-70EA-4B37-B6FE-DAB684C9230C}" type="pres">
      <dgm:prSet presAssocID="{B43BDB31-77D8-4B40-84C7-1ADB479E5E59}" presName="LevelOneTextNode" presStyleLbl="node0" presStyleIdx="0" presStyleCnt="1">
        <dgm:presLayoutVars>
          <dgm:chPref val="3"/>
        </dgm:presLayoutVars>
      </dgm:prSet>
      <dgm:spPr/>
      <dgm:t>
        <a:bodyPr/>
        <a:lstStyle/>
        <a:p>
          <a:endParaRPr lang="en-IN"/>
        </a:p>
      </dgm:t>
    </dgm:pt>
    <dgm:pt modelId="{E1C1A182-6198-4FF7-BFB9-DC6E2C7E9445}" type="pres">
      <dgm:prSet presAssocID="{B43BDB31-77D8-4B40-84C7-1ADB479E5E59}" presName="level2hierChild" presStyleCnt="0"/>
      <dgm:spPr/>
    </dgm:pt>
    <dgm:pt modelId="{7AB302EF-0792-49DD-AF9A-FA4E8B8FC01F}" type="pres">
      <dgm:prSet presAssocID="{409A978A-0DB9-439C-B1FB-E09A21E3D8A9}" presName="conn2-1" presStyleLbl="parChTrans1D2" presStyleIdx="0" presStyleCnt="2"/>
      <dgm:spPr/>
      <dgm:t>
        <a:bodyPr/>
        <a:lstStyle/>
        <a:p>
          <a:endParaRPr lang="en-IN"/>
        </a:p>
      </dgm:t>
    </dgm:pt>
    <dgm:pt modelId="{B45ECDA2-862C-48D0-B9B1-2F285B61D1C0}" type="pres">
      <dgm:prSet presAssocID="{409A978A-0DB9-439C-B1FB-E09A21E3D8A9}" presName="connTx" presStyleLbl="parChTrans1D2" presStyleIdx="0" presStyleCnt="2"/>
      <dgm:spPr/>
      <dgm:t>
        <a:bodyPr/>
        <a:lstStyle/>
        <a:p>
          <a:endParaRPr lang="en-IN"/>
        </a:p>
      </dgm:t>
    </dgm:pt>
    <dgm:pt modelId="{6614929D-0544-440D-8724-A00CB24FCF12}" type="pres">
      <dgm:prSet presAssocID="{506CF0C5-6168-48B0-814A-AB9C79B4DD88}" presName="root2" presStyleCnt="0"/>
      <dgm:spPr/>
    </dgm:pt>
    <dgm:pt modelId="{5C42558A-E051-496E-96D6-ED39927356CC}" type="pres">
      <dgm:prSet presAssocID="{506CF0C5-6168-48B0-814A-AB9C79B4DD88}" presName="LevelTwoTextNode" presStyleLbl="asst1" presStyleIdx="0" presStyleCnt="2">
        <dgm:presLayoutVars>
          <dgm:chPref val="3"/>
        </dgm:presLayoutVars>
      </dgm:prSet>
      <dgm:spPr/>
      <dgm:t>
        <a:bodyPr/>
        <a:lstStyle/>
        <a:p>
          <a:endParaRPr lang="en-IN"/>
        </a:p>
      </dgm:t>
    </dgm:pt>
    <dgm:pt modelId="{F806547B-DB37-4956-8DFA-76DFEFABA4C3}" type="pres">
      <dgm:prSet presAssocID="{506CF0C5-6168-48B0-814A-AB9C79B4DD88}" presName="level3hierChild" presStyleCnt="0"/>
      <dgm:spPr/>
    </dgm:pt>
    <dgm:pt modelId="{CC20F8FB-7DE1-42CA-AA8F-C3D96E2A9A33}" type="pres">
      <dgm:prSet presAssocID="{4A5E3444-2D0F-4835-9494-D8A2E5839993}" presName="conn2-1" presStyleLbl="parChTrans1D3" presStyleIdx="0" presStyleCnt="2"/>
      <dgm:spPr/>
      <dgm:t>
        <a:bodyPr/>
        <a:lstStyle/>
        <a:p>
          <a:endParaRPr lang="en-IN"/>
        </a:p>
      </dgm:t>
    </dgm:pt>
    <dgm:pt modelId="{FC9FB212-85D2-4C64-B9E2-4AE86B0E413C}" type="pres">
      <dgm:prSet presAssocID="{4A5E3444-2D0F-4835-9494-D8A2E5839993}" presName="connTx" presStyleLbl="parChTrans1D3" presStyleIdx="0" presStyleCnt="2"/>
      <dgm:spPr/>
      <dgm:t>
        <a:bodyPr/>
        <a:lstStyle/>
        <a:p>
          <a:endParaRPr lang="en-IN"/>
        </a:p>
      </dgm:t>
    </dgm:pt>
    <dgm:pt modelId="{355A9BCE-6720-492F-9BA5-82DCFACFBA62}" type="pres">
      <dgm:prSet presAssocID="{E3E12ECD-1DEC-4AC9-A5AB-FDD4B275A082}" presName="root2" presStyleCnt="0"/>
      <dgm:spPr/>
    </dgm:pt>
    <dgm:pt modelId="{DFC21AA0-8E78-4356-AB1E-E6AC4702A549}" type="pres">
      <dgm:prSet presAssocID="{E3E12ECD-1DEC-4AC9-A5AB-FDD4B275A082}" presName="LevelTwoTextNode" presStyleLbl="node3" presStyleIdx="0" presStyleCnt="2" custScaleY="241731">
        <dgm:presLayoutVars>
          <dgm:chPref val="3"/>
        </dgm:presLayoutVars>
      </dgm:prSet>
      <dgm:spPr/>
      <dgm:t>
        <a:bodyPr/>
        <a:lstStyle/>
        <a:p>
          <a:endParaRPr lang="en-IN"/>
        </a:p>
      </dgm:t>
    </dgm:pt>
    <dgm:pt modelId="{2F60A8C5-19DF-41C0-9CCB-7566ADF215B6}" type="pres">
      <dgm:prSet presAssocID="{E3E12ECD-1DEC-4AC9-A5AB-FDD4B275A082}" presName="level3hierChild" presStyleCnt="0"/>
      <dgm:spPr/>
    </dgm:pt>
    <dgm:pt modelId="{3A14B7A8-0799-4700-9E96-C76A93080E84}" type="pres">
      <dgm:prSet presAssocID="{13C01709-7A5F-4007-9FD2-95A352EF496E}" presName="conn2-1" presStyleLbl="parChTrans1D2" presStyleIdx="1" presStyleCnt="2"/>
      <dgm:spPr/>
      <dgm:t>
        <a:bodyPr/>
        <a:lstStyle/>
        <a:p>
          <a:endParaRPr lang="en-IN"/>
        </a:p>
      </dgm:t>
    </dgm:pt>
    <dgm:pt modelId="{3D7DFE06-EADD-484E-A0B3-746EC9D88EEC}" type="pres">
      <dgm:prSet presAssocID="{13C01709-7A5F-4007-9FD2-95A352EF496E}" presName="connTx" presStyleLbl="parChTrans1D2" presStyleIdx="1" presStyleCnt="2"/>
      <dgm:spPr/>
      <dgm:t>
        <a:bodyPr/>
        <a:lstStyle/>
        <a:p>
          <a:endParaRPr lang="en-IN"/>
        </a:p>
      </dgm:t>
    </dgm:pt>
    <dgm:pt modelId="{0BCF34A3-E9C9-4FBD-8E89-C981D7E4C61D}" type="pres">
      <dgm:prSet presAssocID="{50DDD23D-29D8-43E2-902E-7147C9BFEC13}" presName="root2" presStyleCnt="0"/>
      <dgm:spPr/>
    </dgm:pt>
    <dgm:pt modelId="{FAE9F0D4-470D-4EBF-A13D-EC7549E44393}" type="pres">
      <dgm:prSet presAssocID="{50DDD23D-29D8-43E2-902E-7147C9BFEC13}" presName="LevelTwoTextNode" presStyleLbl="asst1" presStyleIdx="1" presStyleCnt="2">
        <dgm:presLayoutVars>
          <dgm:chPref val="3"/>
        </dgm:presLayoutVars>
      </dgm:prSet>
      <dgm:spPr/>
      <dgm:t>
        <a:bodyPr/>
        <a:lstStyle/>
        <a:p>
          <a:endParaRPr lang="en-IN"/>
        </a:p>
      </dgm:t>
    </dgm:pt>
    <dgm:pt modelId="{89419619-4984-43E4-A90A-7FC411910AA3}" type="pres">
      <dgm:prSet presAssocID="{50DDD23D-29D8-43E2-902E-7147C9BFEC13}" presName="level3hierChild" presStyleCnt="0"/>
      <dgm:spPr/>
    </dgm:pt>
    <dgm:pt modelId="{67C6A8CC-A261-4BD2-A9AA-9ABC619F7349}" type="pres">
      <dgm:prSet presAssocID="{A57084D0-5DCF-494B-A0A6-B0C2D402B9E9}" presName="conn2-1" presStyleLbl="parChTrans1D3" presStyleIdx="1" presStyleCnt="2"/>
      <dgm:spPr/>
      <dgm:t>
        <a:bodyPr/>
        <a:lstStyle/>
        <a:p>
          <a:endParaRPr lang="en-IN"/>
        </a:p>
      </dgm:t>
    </dgm:pt>
    <dgm:pt modelId="{606EEE96-1C56-47F7-80A1-9AD26CC212F6}" type="pres">
      <dgm:prSet presAssocID="{A57084D0-5DCF-494B-A0A6-B0C2D402B9E9}" presName="connTx" presStyleLbl="parChTrans1D3" presStyleIdx="1" presStyleCnt="2"/>
      <dgm:spPr/>
      <dgm:t>
        <a:bodyPr/>
        <a:lstStyle/>
        <a:p>
          <a:endParaRPr lang="en-IN"/>
        </a:p>
      </dgm:t>
    </dgm:pt>
    <dgm:pt modelId="{8BAB39C8-879F-42E8-A4C3-60524D60390E}" type="pres">
      <dgm:prSet presAssocID="{F45F39EB-0E32-4171-A7CC-6075BFFB9E58}" presName="root2" presStyleCnt="0"/>
      <dgm:spPr/>
    </dgm:pt>
    <dgm:pt modelId="{F79B6B95-523E-471C-B912-122B74B90133}" type="pres">
      <dgm:prSet presAssocID="{F45F39EB-0E32-4171-A7CC-6075BFFB9E58}" presName="LevelTwoTextNode" presStyleLbl="node3" presStyleIdx="1" presStyleCnt="2" custScaleY="281417">
        <dgm:presLayoutVars>
          <dgm:chPref val="3"/>
        </dgm:presLayoutVars>
      </dgm:prSet>
      <dgm:spPr/>
      <dgm:t>
        <a:bodyPr/>
        <a:lstStyle/>
        <a:p>
          <a:endParaRPr lang="en-IN"/>
        </a:p>
      </dgm:t>
    </dgm:pt>
    <dgm:pt modelId="{495F8F59-6051-4B7B-92D6-EC2826D44D79}" type="pres">
      <dgm:prSet presAssocID="{F45F39EB-0E32-4171-A7CC-6075BFFB9E58}" presName="level3hierChild" presStyleCnt="0"/>
      <dgm:spPr/>
    </dgm:pt>
  </dgm:ptLst>
  <dgm:cxnLst>
    <dgm:cxn modelId="{245B22D0-923D-449F-B3EE-7CEA92369C29}" srcId="{B43BDB31-77D8-4B40-84C7-1ADB479E5E59}" destId="{506CF0C5-6168-48B0-814A-AB9C79B4DD88}" srcOrd="0" destOrd="0" parTransId="{409A978A-0DB9-439C-B1FB-E09A21E3D8A9}" sibTransId="{6D3D35FF-3C25-45ED-94D3-351B6CA250FD}"/>
    <dgm:cxn modelId="{66F24C30-3E2B-4523-82AC-AE3694A62805}" type="presOf" srcId="{13C01709-7A5F-4007-9FD2-95A352EF496E}" destId="{3D7DFE06-EADD-484E-A0B3-746EC9D88EEC}" srcOrd="1" destOrd="0" presId="urn:microsoft.com/office/officeart/2008/layout/HorizontalMultiLevelHierarchy"/>
    <dgm:cxn modelId="{59F69BAC-7881-4AAC-B927-56FBA14CF3C2}" type="presOf" srcId="{A57084D0-5DCF-494B-A0A6-B0C2D402B9E9}" destId="{67C6A8CC-A261-4BD2-A9AA-9ABC619F7349}" srcOrd="0" destOrd="0" presId="urn:microsoft.com/office/officeart/2008/layout/HorizontalMultiLevelHierarchy"/>
    <dgm:cxn modelId="{CB7F62CE-F59A-48B4-8184-CC99837EF1E0}" type="presOf" srcId="{4A5E3444-2D0F-4835-9494-D8A2E5839993}" destId="{FC9FB212-85D2-4C64-B9E2-4AE86B0E413C}" srcOrd="1" destOrd="0" presId="urn:microsoft.com/office/officeart/2008/layout/HorizontalMultiLevelHierarchy"/>
    <dgm:cxn modelId="{1BA28FD4-BCB8-4975-A6AE-1D4682D83C42}" type="presOf" srcId="{C553D4EA-F21D-4AE1-B4C2-2D267305CE0A}" destId="{6CC904AF-B6BF-4E80-BFBA-1B1A8835FC5F}" srcOrd="0" destOrd="0" presId="urn:microsoft.com/office/officeart/2008/layout/HorizontalMultiLevelHierarchy"/>
    <dgm:cxn modelId="{02FCC3E7-5E19-4A94-8660-45B61525FAE6}" type="presOf" srcId="{506CF0C5-6168-48B0-814A-AB9C79B4DD88}" destId="{5C42558A-E051-496E-96D6-ED39927356CC}" srcOrd="0" destOrd="0" presId="urn:microsoft.com/office/officeart/2008/layout/HorizontalMultiLevelHierarchy"/>
    <dgm:cxn modelId="{979131BB-E694-40C3-ADB4-419D98536891}" type="presOf" srcId="{B43BDB31-77D8-4B40-84C7-1ADB479E5E59}" destId="{60972B9D-70EA-4B37-B6FE-DAB684C9230C}" srcOrd="0" destOrd="0" presId="urn:microsoft.com/office/officeart/2008/layout/HorizontalMultiLevelHierarchy"/>
    <dgm:cxn modelId="{EA016143-DF4F-4914-8438-C00C10C55439}" srcId="{506CF0C5-6168-48B0-814A-AB9C79B4DD88}" destId="{E3E12ECD-1DEC-4AC9-A5AB-FDD4B275A082}" srcOrd="0" destOrd="0" parTransId="{4A5E3444-2D0F-4835-9494-D8A2E5839993}" sibTransId="{95AFFF28-6C61-4574-89B8-B5C186B5454A}"/>
    <dgm:cxn modelId="{F7B23B4F-92A9-406F-B609-3CE690ECE4E9}" srcId="{B43BDB31-77D8-4B40-84C7-1ADB479E5E59}" destId="{50DDD23D-29D8-43E2-902E-7147C9BFEC13}" srcOrd="1" destOrd="0" parTransId="{13C01709-7A5F-4007-9FD2-95A352EF496E}" sibTransId="{42827EF0-B577-447F-A069-6E5764ADCE8B}"/>
    <dgm:cxn modelId="{EAA6B0AC-4AF3-4DCB-AA4C-CBB502A87B4F}" type="presOf" srcId="{E3E12ECD-1DEC-4AC9-A5AB-FDD4B275A082}" destId="{DFC21AA0-8E78-4356-AB1E-E6AC4702A549}" srcOrd="0" destOrd="0" presId="urn:microsoft.com/office/officeart/2008/layout/HorizontalMultiLevelHierarchy"/>
    <dgm:cxn modelId="{92830B34-160E-4970-92DD-ADAB915752C5}" type="presOf" srcId="{50DDD23D-29D8-43E2-902E-7147C9BFEC13}" destId="{FAE9F0D4-470D-4EBF-A13D-EC7549E44393}" srcOrd="0" destOrd="0" presId="urn:microsoft.com/office/officeart/2008/layout/HorizontalMultiLevelHierarchy"/>
    <dgm:cxn modelId="{E66195EA-2DA5-478A-A3F7-AD29DFFBE333}" type="presOf" srcId="{A57084D0-5DCF-494B-A0A6-B0C2D402B9E9}" destId="{606EEE96-1C56-47F7-80A1-9AD26CC212F6}" srcOrd="1" destOrd="0" presId="urn:microsoft.com/office/officeart/2008/layout/HorizontalMultiLevelHierarchy"/>
    <dgm:cxn modelId="{6EFD1878-A33B-4688-BDF8-0468A4948619}" type="presOf" srcId="{F45F39EB-0E32-4171-A7CC-6075BFFB9E58}" destId="{F79B6B95-523E-471C-B912-122B74B90133}" srcOrd="0" destOrd="0" presId="urn:microsoft.com/office/officeart/2008/layout/HorizontalMultiLevelHierarchy"/>
    <dgm:cxn modelId="{D12743DC-3A19-4BD7-9CDE-613C28CBF707}" srcId="{C553D4EA-F21D-4AE1-B4C2-2D267305CE0A}" destId="{B43BDB31-77D8-4B40-84C7-1ADB479E5E59}" srcOrd="0" destOrd="0" parTransId="{6E65EC9D-B3CA-464E-9800-B190EE6F6F37}" sibTransId="{D6A48650-EEF8-47EA-AD8C-E04AA680EA1E}"/>
    <dgm:cxn modelId="{D668511D-9E25-4498-8DB6-4A05794BD40C}" srcId="{50DDD23D-29D8-43E2-902E-7147C9BFEC13}" destId="{F45F39EB-0E32-4171-A7CC-6075BFFB9E58}" srcOrd="0" destOrd="0" parTransId="{A57084D0-5DCF-494B-A0A6-B0C2D402B9E9}" sibTransId="{B9A4F571-A0D1-49DF-8E95-0301BCCA07E3}"/>
    <dgm:cxn modelId="{BEB60D7B-8E92-4A40-AF2C-34CAB43C61EB}" type="presOf" srcId="{409A978A-0DB9-439C-B1FB-E09A21E3D8A9}" destId="{7AB302EF-0792-49DD-AF9A-FA4E8B8FC01F}" srcOrd="0" destOrd="0" presId="urn:microsoft.com/office/officeart/2008/layout/HorizontalMultiLevelHierarchy"/>
    <dgm:cxn modelId="{A6A27C13-680F-4BA4-A45B-8131EB3F0CC4}" type="presOf" srcId="{409A978A-0DB9-439C-B1FB-E09A21E3D8A9}" destId="{B45ECDA2-862C-48D0-B9B1-2F285B61D1C0}" srcOrd="1" destOrd="0" presId="urn:microsoft.com/office/officeart/2008/layout/HorizontalMultiLevelHierarchy"/>
    <dgm:cxn modelId="{D7D63EFD-591D-4B74-9A02-F1F847E9F99D}" type="presOf" srcId="{13C01709-7A5F-4007-9FD2-95A352EF496E}" destId="{3A14B7A8-0799-4700-9E96-C76A93080E84}" srcOrd="0" destOrd="0" presId="urn:microsoft.com/office/officeart/2008/layout/HorizontalMultiLevelHierarchy"/>
    <dgm:cxn modelId="{734596FD-4507-41AF-93D6-6169661C82F0}" type="presOf" srcId="{4A5E3444-2D0F-4835-9494-D8A2E5839993}" destId="{CC20F8FB-7DE1-42CA-AA8F-C3D96E2A9A33}" srcOrd="0" destOrd="0" presId="urn:microsoft.com/office/officeart/2008/layout/HorizontalMultiLevelHierarchy"/>
    <dgm:cxn modelId="{75C508F1-72A3-4075-86C9-758F2809EC44}" type="presParOf" srcId="{6CC904AF-B6BF-4E80-BFBA-1B1A8835FC5F}" destId="{B89EABC6-A05E-4A96-A12D-DCD47707D560}" srcOrd="0" destOrd="0" presId="urn:microsoft.com/office/officeart/2008/layout/HorizontalMultiLevelHierarchy"/>
    <dgm:cxn modelId="{AB9E0EBB-2306-4B74-B484-C187900C9621}" type="presParOf" srcId="{B89EABC6-A05E-4A96-A12D-DCD47707D560}" destId="{60972B9D-70EA-4B37-B6FE-DAB684C9230C}" srcOrd="0" destOrd="0" presId="urn:microsoft.com/office/officeart/2008/layout/HorizontalMultiLevelHierarchy"/>
    <dgm:cxn modelId="{5965B12F-AB36-4B01-AC9E-5DFBD813BA5D}" type="presParOf" srcId="{B89EABC6-A05E-4A96-A12D-DCD47707D560}" destId="{E1C1A182-6198-4FF7-BFB9-DC6E2C7E9445}" srcOrd="1" destOrd="0" presId="urn:microsoft.com/office/officeart/2008/layout/HorizontalMultiLevelHierarchy"/>
    <dgm:cxn modelId="{2C22657A-DDC8-4910-9F5C-7C5D0F8B4AC2}" type="presParOf" srcId="{E1C1A182-6198-4FF7-BFB9-DC6E2C7E9445}" destId="{7AB302EF-0792-49DD-AF9A-FA4E8B8FC01F}" srcOrd="0" destOrd="0" presId="urn:microsoft.com/office/officeart/2008/layout/HorizontalMultiLevelHierarchy"/>
    <dgm:cxn modelId="{2FA1E964-EAE9-4E6F-A0BB-63BBD7418432}" type="presParOf" srcId="{7AB302EF-0792-49DD-AF9A-FA4E8B8FC01F}" destId="{B45ECDA2-862C-48D0-B9B1-2F285B61D1C0}" srcOrd="0" destOrd="0" presId="urn:microsoft.com/office/officeart/2008/layout/HorizontalMultiLevelHierarchy"/>
    <dgm:cxn modelId="{6EB26C18-3DA8-49FE-BB7A-4F26DCAA979E}" type="presParOf" srcId="{E1C1A182-6198-4FF7-BFB9-DC6E2C7E9445}" destId="{6614929D-0544-440D-8724-A00CB24FCF12}" srcOrd="1" destOrd="0" presId="urn:microsoft.com/office/officeart/2008/layout/HorizontalMultiLevelHierarchy"/>
    <dgm:cxn modelId="{84A2AE9A-1206-42C0-893D-A5D8F134225A}" type="presParOf" srcId="{6614929D-0544-440D-8724-A00CB24FCF12}" destId="{5C42558A-E051-496E-96D6-ED39927356CC}" srcOrd="0" destOrd="0" presId="urn:microsoft.com/office/officeart/2008/layout/HorizontalMultiLevelHierarchy"/>
    <dgm:cxn modelId="{A95C9072-6F04-47E7-88C2-8502696A619A}" type="presParOf" srcId="{6614929D-0544-440D-8724-A00CB24FCF12}" destId="{F806547B-DB37-4956-8DFA-76DFEFABA4C3}" srcOrd="1" destOrd="0" presId="urn:microsoft.com/office/officeart/2008/layout/HorizontalMultiLevelHierarchy"/>
    <dgm:cxn modelId="{44983699-C526-4BD0-82B4-40F4444FD5E2}" type="presParOf" srcId="{F806547B-DB37-4956-8DFA-76DFEFABA4C3}" destId="{CC20F8FB-7DE1-42CA-AA8F-C3D96E2A9A33}" srcOrd="0" destOrd="0" presId="urn:microsoft.com/office/officeart/2008/layout/HorizontalMultiLevelHierarchy"/>
    <dgm:cxn modelId="{63526E1D-8688-4C44-BFDD-E24B5599A51B}" type="presParOf" srcId="{CC20F8FB-7DE1-42CA-AA8F-C3D96E2A9A33}" destId="{FC9FB212-85D2-4C64-B9E2-4AE86B0E413C}" srcOrd="0" destOrd="0" presId="urn:microsoft.com/office/officeart/2008/layout/HorizontalMultiLevelHierarchy"/>
    <dgm:cxn modelId="{AC2ACF30-07C2-42C5-A4A5-EE9A06B61C23}" type="presParOf" srcId="{F806547B-DB37-4956-8DFA-76DFEFABA4C3}" destId="{355A9BCE-6720-492F-9BA5-82DCFACFBA62}" srcOrd="1" destOrd="0" presId="urn:microsoft.com/office/officeart/2008/layout/HorizontalMultiLevelHierarchy"/>
    <dgm:cxn modelId="{3A3A58A3-2D8C-4CE7-8296-F805291E4A46}" type="presParOf" srcId="{355A9BCE-6720-492F-9BA5-82DCFACFBA62}" destId="{DFC21AA0-8E78-4356-AB1E-E6AC4702A549}" srcOrd="0" destOrd="0" presId="urn:microsoft.com/office/officeart/2008/layout/HorizontalMultiLevelHierarchy"/>
    <dgm:cxn modelId="{4A0735D9-7EE0-4A35-88E7-76F192427579}" type="presParOf" srcId="{355A9BCE-6720-492F-9BA5-82DCFACFBA62}" destId="{2F60A8C5-19DF-41C0-9CCB-7566ADF215B6}" srcOrd="1" destOrd="0" presId="urn:microsoft.com/office/officeart/2008/layout/HorizontalMultiLevelHierarchy"/>
    <dgm:cxn modelId="{25CF98FE-C449-4442-9B25-C06582BDC56F}" type="presParOf" srcId="{E1C1A182-6198-4FF7-BFB9-DC6E2C7E9445}" destId="{3A14B7A8-0799-4700-9E96-C76A93080E84}" srcOrd="2" destOrd="0" presId="urn:microsoft.com/office/officeart/2008/layout/HorizontalMultiLevelHierarchy"/>
    <dgm:cxn modelId="{A9932A5B-24FE-4123-B21A-97D663BC03F5}" type="presParOf" srcId="{3A14B7A8-0799-4700-9E96-C76A93080E84}" destId="{3D7DFE06-EADD-484E-A0B3-746EC9D88EEC}" srcOrd="0" destOrd="0" presId="urn:microsoft.com/office/officeart/2008/layout/HorizontalMultiLevelHierarchy"/>
    <dgm:cxn modelId="{9C7BB5EB-6C58-4928-BC01-85A7F72275B2}" type="presParOf" srcId="{E1C1A182-6198-4FF7-BFB9-DC6E2C7E9445}" destId="{0BCF34A3-E9C9-4FBD-8E89-C981D7E4C61D}" srcOrd="3" destOrd="0" presId="urn:microsoft.com/office/officeart/2008/layout/HorizontalMultiLevelHierarchy"/>
    <dgm:cxn modelId="{DF28BF93-AF4B-4663-BA48-E64F9A998EEE}" type="presParOf" srcId="{0BCF34A3-E9C9-4FBD-8E89-C981D7E4C61D}" destId="{FAE9F0D4-470D-4EBF-A13D-EC7549E44393}" srcOrd="0" destOrd="0" presId="urn:microsoft.com/office/officeart/2008/layout/HorizontalMultiLevelHierarchy"/>
    <dgm:cxn modelId="{52F6912E-0EC6-42CE-92A9-535BAC23A7B8}" type="presParOf" srcId="{0BCF34A3-E9C9-4FBD-8E89-C981D7E4C61D}" destId="{89419619-4984-43E4-A90A-7FC411910AA3}" srcOrd="1" destOrd="0" presId="urn:microsoft.com/office/officeart/2008/layout/HorizontalMultiLevelHierarchy"/>
    <dgm:cxn modelId="{5B066998-2BE6-48F1-9918-E726481C4AF8}" type="presParOf" srcId="{89419619-4984-43E4-A90A-7FC411910AA3}" destId="{67C6A8CC-A261-4BD2-A9AA-9ABC619F7349}" srcOrd="0" destOrd="0" presId="urn:microsoft.com/office/officeart/2008/layout/HorizontalMultiLevelHierarchy"/>
    <dgm:cxn modelId="{6C64E587-7428-446D-973C-17036DA365B5}" type="presParOf" srcId="{67C6A8CC-A261-4BD2-A9AA-9ABC619F7349}" destId="{606EEE96-1C56-47F7-80A1-9AD26CC212F6}" srcOrd="0" destOrd="0" presId="urn:microsoft.com/office/officeart/2008/layout/HorizontalMultiLevelHierarchy"/>
    <dgm:cxn modelId="{6AF0CB83-87D1-4D1B-99E2-D8807ABA9E3B}" type="presParOf" srcId="{89419619-4984-43E4-A90A-7FC411910AA3}" destId="{8BAB39C8-879F-42E8-A4C3-60524D60390E}" srcOrd="1" destOrd="0" presId="urn:microsoft.com/office/officeart/2008/layout/HorizontalMultiLevelHierarchy"/>
    <dgm:cxn modelId="{9BC9A2C8-88B3-4AAB-909A-55E8F6162BC2}" type="presParOf" srcId="{8BAB39C8-879F-42E8-A4C3-60524D60390E}" destId="{F79B6B95-523E-471C-B912-122B74B90133}" srcOrd="0" destOrd="0" presId="urn:microsoft.com/office/officeart/2008/layout/HorizontalMultiLevelHierarchy"/>
    <dgm:cxn modelId="{6C96A3F8-F698-4A0C-8830-32C15BA3C64E}" type="presParOf" srcId="{8BAB39C8-879F-42E8-A4C3-60524D60390E}" destId="{495F8F59-6051-4B7B-92D6-EC2826D44D79}"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C6A8CC-A261-4BD2-A9AA-9ABC619F7349}">
      <dsp:nvSpPr>
        <dsp:cNvPr id="0" name=""/>
        <dsp:cNvSpPr/>
      </dsp:nvSpPr>
      <dsp:spPr>
        <a:xfrm>
          <a:off x="5305630" y="3748862"/>
          <a:ext cx="610858" cy="91440"/>
        </a:xfrm>
        <a:custGeom>
          <a:avLst/>
          <a:gdLst/>
          <a:ahLst/>
          <a:cxnLst/>
          <a:rect l="0" t="0" r="0" b="0"/>
          <a:pathLst>
            <a:path>
              <a:moveTo>
                <a:pt x="0" y="45720"/>
              </a:moveTo>
              <a:lnTo>
                <a:pt x="610858" y="45720"/>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IN" sz="500" kern="1200"/>
        </a:p>
      </dsp:txBody>
      <dsp:txXfrm>
        <a:off x="5595788" y="3779310"/>
        <a:ext cx="30542" cy="30542"/>
      </dsp:txXfrm>
    </dsp:sp>
    <dsp:sp modelId="{3A14B7A8-0799-4700-9E96-C76A93080E84}">
      <dsp:nvSpPr>
        <dsp:cNvPr id="0" name=""/>
        <dsp:cNvSpPr/>
      </dsp:nvSpPr>
      <dsp:spPr>
        <a:xfrm>
          <a:off x="1640478" y="2460312"/>
          <a:ext cx="610858" cy="1334270"/>
        </a:xfrm>
        <a:custGeom>
          <a:avLst/>
          <a:gdLst/>
          <a:ahLst/>
          <a:cxnLst/>
          <a:rect l="0" t="0" r="0" b="0"/>
          <a:pathLst>
            <a:path>
              <a:moveTo>
                <a:pt x="0" y="0"/>
              </a:moveTo>
              <a:lnTo>
                <a:pt x="305429" y="0"/>
              </a:lnTo>
              <a:lnTo>
                <a:pt x="305429" y="1334270"/>
              </a:lnTo>
              <a:lnTo>
                <a:pt x="610858" y="1334270"/>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IN" sz="500" kern="1200"/>
        </a:p>
      </dsp:txBody>
      <dsp:txXfrm>
        <a:off x="1909221" y="3090760"/>
        <a:ext cx="73372" cy="73372"/>
      </dsp:txXfrm>
    </dsp:sp>
    <dsp:sp modelId="{CC20F8FB-7DE1-42CA-AA8F-C3D96E2A9A33}">
      <dsp:nvSpPr>
        <dsp:cNvPr id="0" name=""/>
        <dsp:cNvSpPr/>
      </dsp:nvSpPr>
      <dsp:spPr>
        <a:xfrm>
          <a:off x="5305630" y="1080322"/>
          <a:ext cx="610858" cy="91440"/>
        </a:xfrm>
        <a:custGeom>
          <a:avLst/>
          <a:gdLst/>
          <a:ahLst/>
          <a:cxnLst/>
          <a:rect l="0" t="0" r="0" b="0"/>
          <a:pathLst>
            <a:path>
              <a:moveTo>
                <a:pt x="0" y="45720"/>
              </a:moveTo>
              <a:lnTo>
                <a:pt x="610858" y="45720"/>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IN" sz="500" kern="1200"/>
        </a:p>
      </dsp:txBody>
      <dsp:txXfrm>
        <a:off x="5595788" y="1110770"/>
        <a:ext cx="30542" cy="30542"/>
      </dsp:txXfrm>
    </dsp:sp>
    <dsp:sp modelId="{7AB302EF-0792-49DD-AF9A-FA4E8B8FC01F}">
      <dsp:nvSpPr>
        <dsp:cNvPr id="0" name=""/>
        <dsp:cNvSpPr/>
      </dsp:nvSpPr>
      <dsp:spPr>
        <a:xfrm>
          <a:off x="1640478" y="1126042"/>
          <a:ext cx="610858" cy="1334270"/>
        </a:xfrm>
        <a:custGeom>
          <a:avLst/>
          <a:gdLst/>
          <a:ahLst/>
          <a:cxnLst/>
          <a:rect l="0" t="0" r="0" b="0"/>
          <a:pathLst>
            <a:path>
              <a:moveTo>
                <a:pt x="0" y="1334270"/>
              </a:moveTo>
              <a:lnTo>
                <a:pt x="305429" y="1334270"/>
              </a:lnTo>
              <a:lnTo>
                <a:pt x="305429" y="0"/>
              </a:lnTo>
              <a:lnTo>
                <a:pt x="610858" y="0"/>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IN" sz="500" kern="1200"/>
        </a:p>
      </dsp:txBody>
      <dsp:txXfrm>
        <a:off x="1909221" y="1756490"/>
        <a:ext cx="73372" cy="73372"/>
      </dsp:txXfrm>
    </dsp:sp>
    <dsp:sp modelId="{60972B9D-70EA-4B37-B6FE-DAB684C9230C}">
      <dsp:nvSpPr>
        <dsp:cNvPr id="0" name=""/>
        <dsp:cNvSpPr/>
      </dsp:nvSpPr>
      <dsp:spPr>
        <a:xfrm rot="16200000">
          <a:off x="-1275607" y="1994718"/>
          <a:ext cx="4900984" cy="931187"/>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2667000">
            <a:lnSpc>
              <a:spcPct val="90000"/>
            </a:lnSpc>
            <a:spcBef>
              <a:spcPct val="0"/>
            </a:spcBef>
            <a:spcAft>
              <a:spcPct val="35000"/>
            </a:spcAft>
          </a:pPr>
          <a:r>
            <a:rPr lang="en-IN" sz="6000" kern="1200" dirty="0" smtClean="0"/>
            <a:t>PME</a:t>
          </a:r>
          <a:endParaRPr lang="en-IN" sz="6000" kern="1200" dirty="0"/>
        </a:p>
      </dsp:txBody>
      <dsp:txXfrm>
        <a:off x="-1275607" y="1994718"/>
        <a:ext cx="4900984" cy="931187"/>
      </dsp:txXfrm>
    </dsp:sp>
    <dsp:sp modelId="{5C42558A-E051-496E-96D6-ED39927356CC}">
      <dsp:nvSpPr>
        <dsp:cNvPr id="0" name=""/>
        <dsp:cNvSpPr/>
      </dsp:nvSpPr>
      <dsp:spPr>
        <a:xfrm>
          <a:off x="2251336" y="660448"/>
          <a:ext cx="3054293" cy="931187"/>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IN" sz="2200" kern="1200" dirty="0" smtClean="0"/>
            <a:t>Manometers</a:t>
          </a:r>
          <a:endParaRPr lang="en-IN" sz="2200" kern="1200" dirty="0"/>
        </a:p>
      </dsp:txBody>
      <dsp:txXfrm>
        <a:off x="2251336" y="660448"/>
        <a:ext cx="3054293" cy="931187"/>
      </dsp:txXfrm>
    </dsp:sp>
    <dsp:sp modelId="{DFC21AA0-8E78-4356-AB1E-E6AC4702A549}">
      <dsp:nvSpPr>
        <dsp:cNvPr id="0" name=""/>
        <dsp:cNvSpPr/>
      </dsp:nvSpPr>
      <dsp:spPr>
        <a:xfrm>
          <a:off x="5916489" y="558"/>
          <a:ext cx="3054293" cy="2250967"/>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IN" sz="2200" kern="1200" dirty="0" smtClean="0"/>
            <a:t>Piezometer</a:t>
          </a:r>
        </a:p>
        <a:p>
          <a:pPr lvl="0" algn="ctr" defTabSz="977900">
            <a:lnSpc>
              <a:spcPct val="90000"/>
            </a:lnSpc>
            <a:spcBef>
              <a:spcPct val="0"/>
            </a:spcBef>
            <a:spcAft>
              <a:spcPct val="35000"/>
            </a:spcAft>
          </a:pPr>
          <a:r>
            <a:rPr lang="en-IN" sz="2200" kern="1200" dirty="0" smtClean="0"/>
            <a:t>Simple U-tube </a:t>
          </a:r>
          <a:r>
            <a:rPr lang="en-IN" sz="2200" kern="1200" dirty="0" err="1" smtClean="0"/>
            <a:t>mano</a:t>
          </a:r>
          <a:r>
            <a:rPr lang="en-IN" sz="2200" kern="1200" dirty="0" smtClean="0"/>
            <a:t>.</a:t>
          </a:r>
        </a:p>
        <a:p>
          <a:pPr lvl="0" algn="ctr" defTabSz="977900">
            <a:lnSpc>
              <a:spcPct val="90000"/>
            </a:lnSpc>
            <a:spcBef>
              <a:spcPct val="0"/>
            </a:spcBef>
            <a:spcAft>
              <a:spcPct val="35000"/>
            </a:spcAft>
          </a:pPr>
          <a:r>
            <a:rPr lang="en-IN" sz="2200" kern="1200" dirty="0" smtClean="0"/>
            <a:t>Differential U-tube..</a:t>
          </a:r>
        </a:p>
        <a:p>
          <a:pPr lvl="0" algn="ctr" defTabSz="977900">
            <a:lnSpc>
              <a:spcPct val="90000"/>
            </a:lnSpc>
            <a:spcBef>
              <a:spcPct val="0"/>
            </a:spcBef>
            <a:spcAft>
              <a:spcPct val="35000"/>
            </a:spcAft>
          </a:pPr>
          <a:r>
            <a:rPr lang="en-IN" sz="2200" kern="1200" dirty="0" smtClean="0"/>
            <a:t>Inverted U-tube..</a:t>
          </a:r>
          <a:endParaRPr lang="en-IN" sz="2200" kern="1200" dirty="0"/>
        </a:p>
      </dsp:txBody>
      <dsp:txXfrm>
        <a:off x="5916489" y="558"/>
        <a:ext cx="3054293" cy="2250967"/>
      </dsp:txXfrm>
    </dsp:sp>
    <dsp:sp modelId="{FAE9F0D4-470D-4EBF-A13D-EC7549E44393}">
      <dsp:nvSpPr>
        <dsp:cNvPr id="0" name=""/>
        <dsp:cNvSpPr/>
      </dsp:nvSpPr>
      <dsp:spPr>
        <a:xfrm>
          <a:off x="2251336" y="3328988"/>
          <a:ext cx="3054293" cy="931187"/>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IN" sz="2100" kern="1200" dirty="0" smtClean="0"/>
            <a:t>Mechanical Gauges</a:t>
          </a:r>
          <a:endParaRPr lang="en-IN" sz="2100" kern="1200" dirty="0"/>
        </a:p>
      </dsp:txBody>
      <dsp:txXfrm>
        <a:off x="2251336" y="3328988"/>
        <a:ext cx="3054293" cy="931187"/>
      </dsp:txXfrm>
    </dsp:sp>
    <dsp:sp modelId="{F79B6B95-523E-471C-B912-122B74B90133}">
      <dsp:nvSpPr>
        <dsp:cNvPr id="0" name=""/>
        <dsp:cNvSpPr/>
      </dsp:nvSpPr>
      <dsp:spPr>
        <a:xfrm>
          <a:off x="5916489" y="2484322"/>
          <a:ext cx="3054293" cy="2620518"/>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IN" sz="2100" kern="1200" dirty="0" smtClean="0"/>
            <a:t>Bourdon tube </a:t>
          </a:r>
          <a:r>
            <a:rPr lang="en-IN" sz="2100" kern="1200" dirty="0" smtClean="0"/>
            <a:t>Press. </a:t>
          </a:r>
          <a:r>
            <a:rPr lang="en-IN" sz="2100" kern="1200" dirty="0" smtClean="0"/>
            <a:t>gauge</a:t>
          </a:r>
        </a:p>
        <a:p>
          <a:pPr lvl="0" algn="ctr" defTabSz="933450">
            <a:lnSpc>
              <a:spcPct val="90000"/>
            </a:lnSpc>
            <a:spcBef>
              <a:spcPct val="0"/>
            </a:spcBef>
            <a:spcAft>
              <a:spcPct val="35000"/>
            </a:spcAft>
          </a:pPr>
          <a:r>
            <a:rPr lang="en-IN" sz="2100" kern="1200" dirty="0" smtClean="0"/>
            <a:t>Diaphragm gauge</a:t>
          </a:r>
        </a:p>
        <a:p>
          <a:pPr lvl="0" algn="ctr" defTabSz="933450">
            <a:lnSpc>
              <a:spcPct val="90000"/>
            </a:lnSpc>
            <a:spcBef>
              <a:spcPct val="0"/>
            </a:spcBef>
            <a:spcAft>
              <a:spcPct val="35000"/>
            </a:spcAft>
          </a:pPr>
          <a:r>
            <a:rPr lang="en-IN" sz="2100" kern="1200" dirty="0" smtClean="0"/>
            <a:t>Bellows gauge</a:t>
          </a:r>
        </a:p>
        <a:p>
          <a:pPr lvl="0" algn="ctr" defTabSz="933450">
            <a:lnSpc>
              <a:spcPct val="90000"/>
            </a:lnSpc>
            <a:spcBef>
              <a:spcPct val="0"/>
            </a:spcBef>
            <a:spcAft>
              <a:spcPct val="35000"/>
            </a:spcAft>
          </a:pPr>
          <a:r>
            <a:rPr lang="en-IN" sz="2100" kern="1200" dirty="0" smtClean="0"/>
            <a:t>Dead weight gauge</a:t>
          </a:r>
          <a:endParaRPr lang="en-IN" sz="2100" kern="1200" dirty="0"/>
        </a:p>
      </dsp:txBody>
      <dsp:txXfrm>
        <a:off x="5916489" y="2484322"/>
        <a:ext cx="3054293" cy="2620518"/>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2/3/2019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N" sz="4400" dirty="0" smtClean="0"/>
              <a:t>Pressure and its Measurement</a:t>
            </a:r>
            <a:endParaRPr lang="en-IN" sz="4400" dirty="0"/>
          </a:p>
        </p:txBody>
      </p:sp>
      <p:sp>
        <p:nvSpPr>
          <p:cNvPr id="3" name="Subtitle 2"/>
          <p:cNvSpPr>
            <a:spLocks noGrp="1"/>
          </p:cNvSpPr>
          <p:nvPr>
            <p:ph type="subTitle" idx="1"/>
          </p:nvPr>
        </p:nvSpPr>
        <p:spPr/>
        <p:txBody>
          <a:bodyPr/>
          <a:lstStyle/>
          <a:p>
            <a:r>
              <a:rPr lang="en-IN" dirty="0" smtClean="0"/>
              <a:t>Created by : Mr. Akil V. Memon</a:t>
            </a:r>
          </a:p>
          <a:p>
            <a:r>
              <a:rPr lang="en-IN" dirty="0"/>
              <a:t>	</a:t>
            </a:r>
            <a:r>
              <a:rPr lang="en-IN" dirty="0" smtClean="0"/>
              <a:t>		 (M.E. Civil – IWM)</a:t>
            </a:r>
          </a:p>
        </p:txBody>
      </p:sp>
    </p:spTree>
    <p:extLst>
      <p:ext uri="{BB962C8B-B14F-4D97-AF65-F5344CB8AC3E}">
        <p14:creationId xmlns:p14="http://schemas.microsoft.com/office/powerpoint/2010/main" val="4409435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2589211" y="708338"/>
                <a:ext cx="5086597" cy="5202884"/>
              </a:xfrm>
            </p:spPr>
            <p:txBody>
              <a:bodyPr>
                <a:normAutofit fontScale="92500" lnSpcReduction="10000"/>
              </a:bodyPr>
              <a:lstStyle/>
              <a:p>
                <a:pPr marL="0" indent="0">
                  <a:buNone/>
                </a:pPr>
                <a:r>
                  <a:rPr lang="en-IN" sz="2600" b="1" i="1" u="sng" dirty="0" smtClean="0"/>
                  <a:t>Differential U- tube manometer</a:t>
                </a:r>
              </a:p>
              <a:p>
                <a:r>
                  <a:rPr lang="en-IN" dirty="0" smtClean="0"/>
                  <a:t>Let the two points A and B are at different level and also contains liquid of different specific gravity. These points are connected to the u-tube differential manometer. </a:t>
                </a:r>
              </a:p>
              <a:p>
                <a:r>
                  <a:rPr lang="en-IN" dirty="0" smtClean="0"/>
                  <a:t>Pressure head in the left limb above datum  = </a:t>
                </a:r>
                <a14:m>
                  <m:oMath xmlns:m="http://schemas.openxmlformats.org/officeDocument/2006/math">
                    <m:sSub>
                      <m:sSubPr>
                        <m:ctrlPr>
                          <a:rPr lang="en-IN" i="1">
                            <a:latin typeface="Cambria Math" panose="02040503050406030204" pitchFamily="18" charset="0"/>
                          </a:rPr>
                        </m:ctrlPr>
                      </m:sSubPr>
                      <m:e>
                        <m:r>
                          <a:rPr lang="en-IN" b="0" i="1" smtClean="0">
                            <a:latin typeface="Cambria Math" panose="02040503050406030204" pitchFamily="18" charset="0"/>
                          </a:rPr>
                          <m:t>h</m:t>
                        </m:r>
                      </m:e>
                      <m:sub>
                        <m:r>
                          <a:rPr lang="en-IN" b="0" i="1" smtClean="0">
                            <a:latin typeface="Cambria Math" panose="02040503050406030204" pitchFamily="18" charset="0"/>
                          </a:rPr>
                          <m:t>𝐴</m:t>
                        </m:r>
                      </m:sub>
                    </m:sSub>
                    <m:r>
                      <a:rPr lang="en-IN" b="0" i="1" smtClean="0">
                        <a:latin typeface="Cambria Math" panose="02040503050406030204" pitchFamily="18" charset="0"/>
                      </a:rPr>
                      <m:t>+</m:t>
                    </m:r>
                    <m:sSub>
                      <m:sSubPr>
                        <m:ctrlPr>
                          <a:rPr lang="en-IN" i="1">
                            <a:latin typeface="Cambria Math" panose="02040503050406030204" pitchFamily="18" charset="0"/>
                            <a:ea typeface="Cambria Math" panose="02040503050406030204" pitchFamily="18" charset="0"/>
                          </a:rPr>
                        </m:ctrlPr>
                      </m:sSubPr>
                      <m:e>
                        <m:r>
                          <a:rPr lang="en-IN" i="1">
                            <a:latin typeface="Cambria Math" panose="02040503050406030204" pitchFamily="18" charset="0"/>
                            <a:ea typeface="Cambria Math" panose="02040503050406030204" pitchFamily="18" charset="0"/>
                          </a:rPr>
                          <m:t>𝑠</m:t>
                        </m:r>
                      </m:e>
                      <m:sub>
                        <m:r>
                          <a:rPr lang="en-IN" b="0" i="1" smtClean="0">
                            <a:latin typeface="Cambria Math" panose="02040503050406030204" pitchFamily="18" charset="0"/>
                            <a:ea typeface="Cambria Math" panose="02040503050406030204" pitchFamily="18" charset="0"/>
                          </a:rPr>
                          <m:t>1</m:t>
                        </m:r>
                      </m:sub>
                    </m:sSub>
                    <m:sSub>
                      <m:sSubPr>
                        <m:ctrlPr>
                          <a:rPr lang="en-IN" i="1">
                            <a:latin typeface="Cambria Math" panose="02040503050406030204" pitchFamily="18" charset="0"/>
                            <a:ea typeface="Cambria Math" panose="02040503050406030204" pitchFamily="18" charset="0"/>
                          </a:rPr>
                        </m:ctrlPr>
                      </m:sSubPr>
                      <m:e>
                        <m:r>
                          <a:rPr lang="en-IN" i="1">
                            <a:latin typeface="Cambria Math" panose="02040503050406030204" pitchFamily="18" charset="0"/>
                            <a:ea typeface="Cambria Math" panose="02040503050406030204" pitchFamily="18" charset="0"/>
                          </a:rPr>
                          <m:t>h</m:t>
                        </m:r>
                      </m:e>
                      <m:sub>
                        <m:r>
                          <a:rPr lang="en-IN" b="0" i="1" smtClean="0">
                            <a:latin typeface="Cambria Math" panose="02040503050406030204" pitchFamily="18" charset="0"/>
                            <a:ea typeface="Cambria Math" panose="02040503050406030204" pitchFamily="18" charset="0"/>
                          </a:rPr>
                          <m:t>1</m:t>
                        </m:r>
                      </m:sub>
                    </m:sSub>
                  </m:oMath>
                </a14:m>
                <a:endParaRPr lang="en-IN" dirty="0" smtClean="0">
                  <a:ea typeface="Cambria Math" panose="02040503050406030204" pitchFamily="18" charset="0"/>
                </a:endParaRPr>
              </a:p>
              <a:p>
                <a:r>
                  <a:rPr lang="en-IN" dirty="0"/>
                  <a:t>Pressure head in the </a:t>
                </a:r>
                <a:r>
                  <a:rPr lang="en-IN" dirty="0" smtClean="0"/>
                  <a:t>right </a:t>
                </a:r>
                <a:r>
                  <a:rPr lang="en-IN" dirty="0"/>
                  <a:t>limb above datum  = </a:t>
                </a:r>
                <a14:m>
                  <m:oMath xmlns:m="http://schemas.openxmlformats.org/officeDocument/2006/math">
                    <m:sSub>
                      <m:sSubPr>
                        <m:ctrlPr>
                          <a:rPr lang="en-IN" i="1">
                            <a:latin typeface="Cambria Math" panose="02040503050406030204" pitchFamily="18" charset="0"/>
                          </a:rPr>
                        </m:ctrlPr>
                      </m:sSubPr>
                      <m:e>
                        <m:r>
                          <a:rPr lang="en-IN" i="1">
                            <a:latin typeface="Cambria Math" panose="02040503050406030204" pitchFamily="18" charset="0"/>
                          </a:rPr>
                          <m:t>h</m:t>
                        </m:r>
                      </m:e>
                      <m:sub>
                        <m:r>
                          <a:rPr lang="en-IN" b="0" i="1" smtClean="0">
                            <a:latin typeface="Cambria Math" panose="02040503050406030204" pitchFamily="18" charset="0"/>
                          </a:rPr>
                          <m:t>𝐵</m:t>
                        </m:r>
                      </m:sub>
                    </m:sSub>
                    <m:r>
                      <a:rPr lang="en-IN" i="1">
                        <a:latin typeface="Cambria Math" panose="02040503050406030204" pitchFamily="18" charset="0"/>
                      </a:rPr>
                      <m:t>+</m:t>
                    </m:r>
                    <m:sSub>
                      <m:sSubPr>
                        <m:ctrlPr>
                          <a:rPr lang="en-IN" i="1">
                            <a:latin typeface="Cambria Math" panose="02040503050406030204" pitchFamily="18" charset="0"/>
                            <a:ea typeface="Cambria Math" panose="02040503050406030204" pitchFamily="18" charset="0"/>
                          </a:rPr>
                        </m:ctrlPr>
                      </m:sSubPr>
                      <m:e>
                        <m:r>
                          <a:rPr lang="en-IN" i="1">
                            <a:latin typeface="Cambria Math" panose="02040503050406030204" pitchFamily="18" charset="0"/>
                            <a:ea typeface="Cambria Math" panose="02040503050406030204" pitchFamily="18" charset="0"/>
                          </a:rPr>
                          <m:t>𝑠</m:t>
                        </m:r>
                      </m:e>
                      <m:sub>
                        <m:r>
                          <a:rPr lang="en-IN" b="0" i="1" smtClean="0">
                            <a:latin typeface="Cambria Math" panose="02040503050406030204" pitchFamily="18" charset="0"/>
                            <a:ea typeface="Cambria Math" panose="02040503050406030204" pitchFamily="18" charset="0"/>
                          </a:rPr>
                          <m:t>2</m:t>
                        </m:r>
                      </m:sub>
                    </m:sSub>
                    <m:sSub>
                      <m:sSubPr>
                        <m:ctrlPr>
                          <a:rPr lang="en-IN" i="1">
                            <a:latin typeface="Cambria Math" panose="02040503050406030204" pitchFamily="18" charset="0"/>
                            <a:ea typeface="Cambria Math" panose="02040503050406030204" pitchFamily="18" charset="0"/>
                          </a:rPr>
                        </m:ctrlPr>
                      </m:sSubPr>
                      <m:e>
                        <m:r>
                          <a:rPr lang="en-IN" i="1">
                            <a:latin typeface="Cambria Math" panose="02040503050406030204" pitchFamily="18" charset="0"/>
                            <a:ea typeface="Cambria Math" panose="02040503050406030204" pitchFamily="18" charset="0"/>
                          </a:rPr>
                          <m:t>h</m:t>
                        </m:r>
                      </m:e>
                      <m:sub>
                        <m:r>
                          <a:rPr lang="en-IN" b="0" i="1" smtClean="0">
                            <a:latin typeface="Cambria Math" panose="02040503050406030204" pitchFamily="18" charset="0"/>
                            <a:ea typeface="Cambria Math" panose="02040503050406030204" pitchFamily="18" charset="0"/>
                          </a:rPr>
                          <m:t>2</m:t>
                        </m:r>
                      </m:sub>
                    </m:sSub>
                    <m:r>
                      <a:rPr lang="en-IN" b="0" i="1" smtClean="0">
                        <a:latin typeface="Cambria Math" panose="02040503050406030204" pitchFamily="18" charset="0"/>
                        <a:ea typeface="Cambria Math" panose="02040503050406030204" pitchFamily="18" charset="0"/>
                      </a:rPr>
                      <m:t>+</m:t>
                    </m:r>
                    <m:r>
                      <a:rPr lang="en-IN" b="0" i="1" smtClean="0">
                        <a:latin typeface="Cambria Math" panose="02040503050406030204" pitchFamily="18" charset="0"/>
                        <a:ea typeface="Cambria Math" panose="02040503050406030204" pitchFamily="18" charset="0"/>
                      </a:rPr>
                      <m:t>𝑠</m:t>
                    </m:r>
                    <m:r>
                      <a:rPr lang="en-IN" b="0" i="1" smtClean="0">
                        <a:latin typeface="Cambria Math" panose="02040503050406030204" pitchFamily="18" charset="0"/>
                        <a:ea typeface="Cambria Math" panose="02040503050406030204" pitchFamily="18" charset="0"/>
                      </a:rPr>
                      <m:t>.</m:t>
                    </m:r>
                    <m:r>
                      <a:rPr lang="en-IN" b="0" i="1" smtClean="0">
                        <a:latin typeface="Cambria Math" panose="02040503050406030204" pitchFamily="18" charset="0"/>
                        <a:ea typeface="Cambria Math" panose="02040503050406030204" pitchFamily="18" charset="0"/>
                      </a:rPr>
                      <m:t>h</m:t>
                    </m:r>
                  </m:oMath>
                </a14:m>
                <a:endParaRPr lang="en-IN" dirty="0">
                  <a:ea typeface="Cambria Math" panose="02040503050406030204" pitchFamily="18" charset="0"/>
                </a:endParaRPr>
              </a:p>
              <a:p>
                <a:r>
                  <a:rPr lang="en-IN" dirty="0" smtClean="0">
                    <a:ea typeface="Cambria Math" panose="02040503050406030204" pitchFamily="18" charset="0"/>
                  </a:rPr>
                  <a:t>Since pressure head in both the limbs above the datum are equal</a:t>
                </a:r>
              </a:p>
              <a:p>
                <a14:m>
                  <m:oMath xmlns:m="http://schemas.openxmlformats.org/officeDocument/2006/math">
                    <m:r>
                      <a:rPr lang="en-IN" i="1" smtClean="0">
                        <a:latin typeface="Cambria Math" panose="02040503050406030204" pitchFamily="18" charset="0"/>
                        <a:ea typeface="Cambria Math" panose="02040503050406030204" pitchFamily="18" charset="0"/>
                      </a:rPr>
                      <m:t>∴</m:t>
                    </m:r>
                    <m:sSub>
                      <m:sSubPr>
                        <m:ctrlPr>
                          <a:rPr lang="en-IN" i="1">
                            <a:latin typeface="Cambria Math" panose="02040503050406030204" pitchFamily="18" charset="0"/>
                          </a:rPr>
                        </m:ctrlPr>
                      </m:sSubPr>
                      <m:e>
                        <m:r>
                          <a:rPr lang="en-IN" i="1">
                            <a:latin typeface="Cambria Math" panose="02040503050406030204" pitchFamily="18" charset="0"/>
                          </a:rPr>
                          <m:t>h</m:t>
                        </m:r>
                      </m:e>
                      <m:sub>
                        <m:r>
                          <a:rPr lang="en-IN" i="1">
                            <a:latin typeface="Cambria Math" panose="02040503050406030204" pitchFamily="18" charset="0"/>
                          </a:rPr>
                          <m:t>𝐴</m:t>
                        </m:r>
                      </m:sub>
                    </m:sSub>
                    <m:r>
                      <a:rPr lang="en-IN" i="1">
                        <a:latin typeface="Cambria Math" panose="02040503050406030204" pitchFamily="18" charset="0"/>
                      </a:rPr>
                      <m:t>+</m:t>
                    </m:r>
                    <m:sSub>
                      <m:sSubPr>
                        <m:ctrlPr>
                          <a:rPr lang="en-IN" i="1">
                            <a:latin typeface="Cambria Math" panose="02040503050406030204" pitchFamily="18" charset="0"/>
                            <a:ea typeface="Cambria Math" panose="02040503050406030204" pitchFamily="18" charset="0"/>
                          </a:rPr>
                        </m:ctrlPr>
                      </m:sSubPr>
                      <m:e>
                        <m:r>
                          <a:rPr lang="en-IN" i="1">
                            <a:latin typeface="Cambria Math" panose="02040503050406030204" pitchFamily="18" charset="0"/>
                            <a:ea typeface="Cambria Math" panose="02040503050406030204" pitchFamily="18" charset="0"/>
                          </a:rPr>
                          <m:t>𝑠</m:t>
                        </m:r>
                      </m:e>
                      <m:sub>
                        <m:r>
                          <a:rPr lang="en-IN" i="1">
                            <a:latin typeface="Cambria Math" panose="02040503050406030204" pitchFamily="18" charset="0"/>
                            <a:ea typeface="Cambria Math" panose="02040503050406030204" pitchFamily="18" charset="0"/>
                          </a:rPr>
                          <m:t>1</m:t>
                        </m:r>
                      </m:sub>
                    </m:sSub>
                    <m:sSub>
                      <m:sSubPr>
                        <m:ctrlPr>
                          <a:rPr lang="en-IN" i="1">
                            <a:latin typeface="Cambria Math" panose="02040503050406030204" pitchFamily="18" charset="0"/>
                            <a:ea typeface="Cambria Math" panose="02040503050406030204" pitchFamily="18" charset="0"/>
                          </a:rPr>
                        </m:ctrlPr>
                      </m:sSubPr>
                      <m:e>
                        <m:r>
                          <a:rPr lang="en-IN" i="1">
                            <a:latin typeface="Cambria Math" panose="02040503050406030204" pitchFamily="18" charset="0"/>
                            <a:ea typeface="Cambria Math" panose="02040503050406030204" pitchFamily="18" charset="0"/>
                          </a:rPr>
                          <m:t>h</m:t>
                        </m:r>
                      </m:e>
                      <m:sub>
                        <m:r>
                          <a:rPr lang="en-IN" i="1">
                            <a:latin typeface="Cambria Math" panose="02040503050406030204" pitchFamily="18" charset="0"/>
                            <a:ea typeface="Cambria Math" panose="02040503050406030204" pitchFamily="18" charset="0"/>
                          </a:rPr>
                          <m:t>1</m:t>
                        </m:r>
                      </m:sub>
                    </m:sSub>
                  </m:oMath>
                </a14:m>
                <a:r>
                  <a:rPr lang="en-IN" dirty="0"/>
                  <a:t>= </a:t>
                </a:r>
                <a14:m>
                  <m:oMath xmlns:m="http://schemas.openxmlformats.org/officeDocument/2006/math">
                    <m:sSub>
                      <m:sSubPr>
                        <m:ctrlPr>
                          <a:rPr lang="en-IN" i="1">
                            <a:latin typeface="Cambria Math" panose="02040503050406030204" pitchFamily="18" charset="0"/>
                          </a:rPr>
                        </m:ctrlPr>
                      </m:sSubPr>
                      <m:e>
                        <m:r>
                          <a:rPr lang="en-IN" i="1">
                            <a:latin typeface="Cambria Math" panose="02040503050406030204" pitchFamily="18" charset="0"/>
                          </a:rPr>
                          <m:t>h</m:t>
                        </m:r>
                      </m:e>
                      <m:sub>
                        <m:r>
                          <a:rPr lang="en-IN" i="1">
                            <a:latin typeface="Cambria Math" panose="02040503050406030204" pitchFamily="18" charset="0"/>
                          </a:rPr>
                          <m:t>𝐵</m:t>
                        </m:r>
                      </m:sub>
                    </m:sSub>
                    <m:r>
                      <a:rPr lang="en-IN" i="1">
                        <a:latin typeface="Cambria Math" panose="02040503050406030204" pitchFamily="18" charset="0"/>
                      </a:rPr>
                      <m:t>+</m:t>
                    </m:r>
                    <m:sSub>
                      <m:sSubPr>
                        <m:ctrlPr>
                          <a:rPr lang="en-IN" i="1">
                            <a:latin typeface="Cambria Math" panose="02040503050406030204" pitchFamily="18" charset="0"/>
                            <a:ea typeface="Cambria Math" panose="02040503050406030204" pitchFamily="18" charset="0"/>
                          </a:rPr>
                        </m:ctrlPr>
                      </m:sSubPr>
                      <m:e>
                        <m:r>
                          <a:rPr lang="en-IN" i="1">
                            <a:latin typeface="Cambria Math" panose="02040503050406030204" pitchFamily="18" charset="0"/>
                            <a:ea typeface="Cambria Math" panose="02040503050406030204" pitchFamily="18" charset="0"/>
                          </a:rPr>
                          <m:t>𝑠</m:t>
                        </m:r>
                      </m:e>
                      <m:sub>
                        <m:r>
                          <a:rPr lang="en-IN" i="1">
                            <a:latin typeface="Cambria Math" panose="02040503050406030204" pitchFamily="18" charset="0"/>
                            <a:ea typeface="Cambria Math" panose="02040503050406030204" pitchFamily="18" charset="0"/>
                          </a:rPr>
                          <m:t>2</m:t>
                        </m:r>
                      </m:sub>
                    </m:sSub>
                    <m:sSub>
                      <m:sSubPr>
                        <m:ctrlPr>
                          <a:rPr lang="en-IN" i="1">
                            <a:latin typeface="Cambria Math" panose="02040503050406030204" pitchFamily="18" charset="0"/>
                            <a:ea typeface="Cambria Math" panose="02040503050406030204" pitchFamily="18" charset="0"/>
                          </a:rPr>
                        </m:ctrlPr>
                      </m:sSubPr>
                      <m:e>
                        <m:r>
                          <a:rPr lang="en-IN" i="1">
                            <a:latin typeface="Cambria Math" panose="02040503050406030204" pitchFamily="18" charset="0"/>
                            <a:ea typeface="Cambria Math" panose="02040503050406030204" pitchFamily="18" charset="0"/>
                          </a:rPr>
                          <m:t>h</m:t>
                        </m:r>
                      </m:e>
                      <m:sub>
                        <m:r>
                          <a:rPr lang="en-IN" i="1">
                            <a:latin typeface="Cambria Math" panose="02040503050406030204" pitchFamily="18" charset="0"/>
                            <a:ea typeface="Cambria Math" panose="02040503050406030204" pitchFamily="18" charset="0"/>
                          </a:rPr>
                          <m:t>2</m:t>
                        </m:r>
                      </m:sub>
                    </m:sSub>
                    <m:r>
                      <a:rPr lang="en-IN" i="1">
                        <a:latin typeface="Cambria Math" panose="02040503050406030204" pitchFamily="18" charset="0"/>
                        <a:ea typeface="Cambria Math" panose="02040503050406030204" pitchFamily="18" charset="0"/>
                      </a:rPr>
                      <m:t>+</m:t>
                    </m:r>
                    <m:r>
                      <a:rPr lang="en-IN" i="1">
                        <a:latin typeface="Cambria Math" panose="02040503050406030204" pitchFamily="18" charset="0"/>
                        <a:ea typeface="Cambria Math" panose="02040503050406030204" pitchFamily="18" charset="0"/>
                      </a:rPr>
                      <m:t>𝑠</m:t>
                    </m:r>
                    <m:r>
                      <a:rPr lang="en-IN" i="1">
                        <a:latin typeface="Cambria Math" panose="02040503050406030204" pitchFamily="18" charset="0"/>
                        <a:ea typeface="Cambria Math" panose="02040503050406030204" pitchFamily="18" charset="0"/>
                      </a:rPr>
                      <m:t>.</m:t>
                    </m:r>
                    <m:r>
                      <a:rPr lang="en-IN" i="1">
                        <a:latin typeface="Cambria Math" panose="02040503050406030204" pitchFamily="18" charset="0"/>
                        <a:ea typeface="Cambria Math" panose="02040503050406030204" pitchFamily="18" charset="0"/>
                      </a:rPr>
                      <m:t>h</m:t>
                    </m:r>
                  </m:oMath>
                </a14:m>
                <a:endParaRPr lang="en-IN" dirty="0">
                  <a:ea typeface="Cambria Math" panose="02040503050406030204" pitchFamily="18" charset="0"/>
                </a:endParaRPr>
              </a:p>
              <a:p>
                <a14:m>
                  <m:oMath xmlns:m="http://schemas.openxmlformats.org/officeDocument/2006/math">
                    <m:sSub>
                      <m:sSubPr>
                        <m:ctrlPr>
                          <a:rPr lang="en-IN" i="1">
                            <a:latin typeface="Cambria Math" panose="02040503050406030204" pitchFamily="18" charset="0"/>
                          </a:rPr>
                        </m:ctrlPr>
                      </m:sSubPr>
                      <m:e>
                        <m:r>
                          <a:rPr lang="en-IN" i="1">
                            <a:latin typeface="Cambria Math" panose="02040503050406030204" pitchFamily="18" charset="0"/>
                          </a:rPr>
                          <m:t>h</m:t>
                        </m:r>
                      </m:e>
                      <m:sub>
                        <m:r>
                          <a:rPr lang="en-IN" i="1">
                            <a:latin typeface="Cambria Math" panose="02040503050406030204" pitchFamily="18" charset="0"/>
                          </a:rPr>
                          <m:t>𝐴</m:t>
                        </m:r>
                      </m:sub>
                    </m:sSub>
                  </m:oMath>
                </a14:m>
                <a:r>
                  <a:rPr lang="en-IN" dirty="0" smtClean="0">
                    <a:ea typeface="Cambria Math" panose="02040503050406030204" pitchFamily="18" charset="0"/>
                  </a:rPr>
                  <a:t>-</a:t>
                </a:r>
                <a14:m>
                  <m:oMath xmlns:m="http://schemas.openxmlformats.org/officeDocument/2006/math">
                    <m:sSub>
                      <m:sSubPr>
                        <m:ctrlPr>
                          <a:rPr lang="en-IN" i="1">
                            <a:latin typeface="Cambria Math" panose="02040503050406030204" pitchFamily="18" charset="0"/>
                          </a:rPr>
                        </m:ctrlPr>
                      </m:sSubPr>
                      <m:e>
                        <m:r>
                          <a:rPr lang="en-IN" i="1">
                            <a:latin typeface="Cambria Math" panose="02040503050406030204" pitchFamily="18" charset="0"/>
                          </a:rPr>
                          <m:t>h</m:t>
                        </m:r>
                      </m:e>
                      <m:sub>
                        <m:r>
                          <a:rPr lang="en-IN" i="1">
                            <a:latin typeface="Cambria Math" panose="02040503050406030204" pitchFamily="18" charset="0"/>
                          </a:rPr>
                          <m:t>𝐵</m:t>
                        </m:r>
                      </m:sub>
                    </m:sSub>
                  </m:oMath>
                </a14:m>
                <a:r>
                  <a:rPr lang="en-IN" dirty="0"/>
                  <a:t> =</a:t>
                </a:r>
                <a14:m>
                  <m:oMath xmlns:m="http://schemas.openxmlformats.org/officeDocument/2006/math">
                    <m:sSub>
                      <m:sSubPr>
                        <m:ctrlPr>
                          <a:rPr lang="en-IN" i="1">
                            <a:latin typeface="Cambria Math" panose="02040503050406030204" pitchFamily="18" charset="0"/>
                            <a:ea typeface="Cambria Math" panose="02040503050406030204" pitchFamily="18" charset="0"/>
                          </a:rPr>
                        </m:ctrlPr>
                      </m:sSubPr>
                      <m:e>
                        <m:r>
                          <a:rPr lang="en-IN" i="1">
                            <a:latin typeface="Cambria Math" panose="02040503050406030204" pitchFamily="18" charset="0"/>
                            <a:ea typeface="Cambria Math" panose="02040503050406030204" pitchFamily="18" charset="0"/>
                          </a:rPr>
                          <m:t>𝑠</m:t>
                        </m:r>
                      </m:e>
                      <m:sub>
                        <m:r>
                          <a:rPr lang="en-IN" i="1">
                            <a:latin typeface="Cambria Math" panose="02040503050406030204" pitchFamily="18" charset="0"/>
                            <a:ea typeface="Cambria Math" panose="02040503050406030204" pitchFamily="18" charset="0"/>
                          </a:rPr>
                          <m:t>2</m:t>
                        </m:r>
                      </m:sub>
                    </m:sSub>
                    <m:sSub>
                      <m:sSubPr>
                        <m:ctrlPr>
                          <a:rPr lang="en-IN" i="1">
                            <a:latin typeface="Cambria Math" panose="02040503050406030204" pitchFamily="18" charset="0"/>
                            <a:ea typeface="Cambria Math" panose="02040503050406030204" pitchFamily="18" charset="0"/>
                          </a:rPr>
                        </m:ctrlPr>
                      </m:sSubPr>
                      <m:e>
                        <m:r>
                          <a:rPr lang="en-IN" i="1">
                            <a:latin typeface="Cambria Math" panose="02040503050406030204" pitchFamily="18" charset="0"/>
                            <a:ea typeface="Cambria Math" panose="02040503050406030204" pitchFamily="18" charset="0"/>
                          </a:rPr>
                          <m:t>h</m:t>
                        </m:r>
                      </m:e>
                      <m:sub>
                        <m:r>
                          <a:rPr lang="en-IN" i="1">
                            <a:latin typeface="Cambria Math" panose="02040503050406030204" pitchFamily="18" charset="0"/>
                            <a:ea typeface="Cambria Math" panose="02040503050406030204" pitchFamily="18" charset="0"/>
                          </a:rPr>
                          <m:t>2</m:t>
                        </m:r>
                      </m:sub>
                    </m:sSub>
                    <m:r>
                      <a:rPr lang="en-IN" i="1">
                        <a:latin typeface="Cambria Math" panose="02040503050406030204" pitchFamily="18" charset="0"/>
                        <a:ea typeface="Cambria Math" panose="02040503050406030204" pitchFamily="18" charset="0"/>
                      </a:rPr>
                      <m:t>+</m:t>
                    </m:r>
                    <m:r>
                      <a:rPr lang="en-IN" i="1">
                        <a:latin typeface="Cambria Math" panose="02040503050406030204" pitchFamily="18" charset="0"/>
                        <a:ea typeface="Cambria Math" panose="02040503050406030204" pitchFamily="18" charset="0"/>
                      </a:rPr>
                      <m:t>𝑠</m:t>
                    </m:r>
                    <m:r>
                      <a:rPr lang="en-IN" i="1">
                        <a:latin typeface="Cambria Math" panose="02040503050406030204" pitchFamily="18" charset="0"/>
                        <a:ea typeface="Cambria Math" panose="02040503050406030204" pitchFamily="18" charset="0"/>
                      </a:rPr>
                      <m:t>.</m:t>
                    </m:r>
                    <m:r>
                      <a:rPr lang="en-IN" i="1">
                        <a:latin typeface="Cambria Math" panose="02040503050406030204" pitchFamily="18" charset="0"/>
                        <a:ea typeface="Cambria Math" panose="02040503050406030204" pitchFamily="18" charset="0"/>
                      </a:rPr>
                      <m:t>h</m:t>
                    </m:r>
                    <m:r>
                      <a:rPr lang="en-IN" b="0" i="1" smtClean="0">
                        <a:latin typeface="Cambria Math" panose="02040503050406030204" pitchFamily="18" charset="0"/>
                        <a:ea typeface="Cambria Math" panose="02040503050406030204" pitchFamily="18" charset="0"/>
                      </a:rPr>
                      <m:t>−</m:t>
                    </m:r>
                    <m:sSub>
                      <m:sSubPr>
                        <m:ctrlPr>
                          <a:rPr lang="en-IN" i="1">
                            <a:latin typeface="Cambria Math" panose="02040503050406030204" pitchFamily="18" charset="0"/>
                            <a:ea typeface="Cambria Math" panose="02040503050406030204" pitchFamily="18" charset="0"/>
                          </a:rPr>
                        </m:ctrlPr>
                      </m:sSubPr>
                      <m:e>
                        <m:r>
                          <a:rPr lang="en-IN" i="1">
                            <a:latin typeface="Cambria Math" panose="02040503050406030204" pitchFamily="18" charset="0"/>
                            <a:ea typeface="Cambria Math" panose="02040503050406030204" pitchFamily="18" charset="0"/>
                          </a:rPr>
                          <m:t>𝑠</m:t>
                        </m:r>
                      </m:e>
                      <m:sub>
                        <m:r>
                          <a:rPr lang="en-IN" i="1">
                            <a:latin typeface="Cambria Math" panose="02040503050406030204" pitchFamily="18" charset="0"/>
                            <a:ea typeface="Cambria Math" panose="02040503050406030204" pitchFamily="18" charset="0"/>
                          </a:rPr>
                          <m:t>1</m:t>
                        </m:r>
                      </m:sub>
                    </m:sSub>
                    <m:sSub>
                      <m:sSubPr>
                        <m:ctrlPr>
                          <a:rPr lang="en-IN" i="1">
                            <a:latin typeface="Cambria Math" panose="02040503050406030204" pitchFamily="18" charset="0"/>
                            <a:ea typeface="Cambria Math" panose="02040503050406030204" pitchFamily="18" charset="0"/>
                          </a:rPr>
                        </m:ctrlPr>
                      </m:sSubPr>
                      <m:e>
                        <m:r>
                          <a:rPr lang="en-IN" i="1">
                            <a:latin typeface="Cambria Math" panose="02040503050406030204" pitchFamily="18" charset="0"/>
                            <a:ea typeface="Cambria Math" panose="02040503050406030204" pitchFamily="18" charset="0"/>
                          </a:rPr>
                          <m:t>h</m:t>
                        </m:r>
                      </m:e>
                      <m:sub>
                        <m:r>
                          <a:rPr lang="en-IN" i="1">
                            <a:latin typeface="Cambria Math" panose="02040503050406030204" pitchFamily="18" charset="0"/>
                            <a:ea typeface="Cambria Math" panose="02040503050406030204" pitchFamily="18" charset="0"/>
                          </a:rPr>
                          <m:t>1</m:t>
                        </m:r>
                      </m:sub>
                    </m:sSub>
                  </m:oMath>
                </a14:m>
                <a:endParaRPr lang="en-IN" dirty="0" smtClean="0">
                  <a:ea typeface="Cambria Math" panose="02040503050406030204" pitchFamily="18" charset="0"/>
                </a:endParaRPr>
              </a:p>
              <a:p>
                <a:r>
                  <a:rPr lang="en-IN" dirty="0" smtClean="0">
                    <a:ea typeface="Cambria Math" panose="02040503050406030204" pitchFamily="18" charset="0"/>
                  </a:rPr>
                  <a:t>Heavy liquid like mercury is used to fill in the u –tube.</a:t>
                </a:r>
                <a:endParaRPr lang="en-IN" dirty="0">
                  <a:ea typeface="Cambria Math" panose="02040503050406030204" pitchFamily="18" charset="0"/>
                </a:endParaRPr>
              </a:p>
              <a:p>
                <a:endParaRPr lang="en-IN" dirty="0">
                  <a:ea typeface="Cambria Math" panose="02040503050406030204" pitchFamily="18" charset="0"/>
                </a:endParaRPr>
              </a:p>
              <a:p>
                <a:endParaRPr lang="en-IN" dirty="0" smtClean="0">
                  <a:ea typeface="Cambria Math" panose="02040503050406030204" pitchFamily="18" charset="0"/>
                </a:endParaRPr>
              </a:p>
              <a:p>
                <a:endParaRPr lang="en-IN" dirty="0">
                  <a:ea typeface="Cambria Math" panose="02040503050406030204" pitchFamily="18" charset="0"/>
                </a:endParaRP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2589211" y="708338"/>
                <a:ext cx="5086597" cy="5202884"/>
              </a:xfrm>
              <a:blipFill rotWithShape="0">
                <a:blip r:embed="rId2"/>
                <a:stretch>
                  <a:fillRect l="-1918" t="-1639" r="-2038"/>
                </a:stretch>
              </a:blipFill>
            </p:spPr>
            <p:txBody>
              <a:bodyPr/>
              <a:lstStyle/>
              <a:p>
                <a:r>
                  <a:rPr lang="en-IN">
                    <a:noFill/>
                  </a:rPr>
                  <a:t> </a:t>
                </a:r>
              </a:p>
            </p:txBody>
          </p:sp>
        </mc:Fallback>
      </mc:AlternateContent>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59144" y="708338"/>
            <a:ext cx="3812817" cy="5202884"/>
          </a:xfrm>
          <a:prstGeom prst="rect">
            <a:avLst/>
          </a:prstGeom>
        </p:spPr>
      </p:pic>
    </p:spTree>
    <p:extLst>
      <p:ext uri="{BB962C8B-B14F-4D97-AF65-F5344CB8AC3E}">
        <p14:creationId xmlns:p14="http://schemas.microsoft.com/office/powerpoint/2010/main" val="3971720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2589212" y="927279"/>
                <a:ext cx="4648715" cy="4983943"/>
              </a:xfrm>
            </p:spPr>
            <p:txBody>
              <a:bodyPr>
                <a:normAutofit/>
              </a:bodyPr>
              <a:lstStyle/>
              <a:p>
                <a:pPr marL="0" indent="0">
                  <a:buNone/>
                </a:pPr>
                <a:r>
                  <a:rPr lang="en-IN" sz="2400" b="1" i="1" u="sng" dirty="0" smtClean="0"/>
                  <a:t>Inverted U-tube Manometer</a:t>
                </a:r>
              </a:p>
              <a:p>
                <a:r>
                  <a:rPr lang="en-IN" dirty="0"/>
                  <a:t>Pressure head in the left limb above datum  = </a:t>
                </a:r>
                <a14:m>
                  <m:oMath xmlns:m="http://schemas.openxmlformats.org/officeDocument/2006/math">
                    <m:sSub>
                      <m:sSubPr>
                        <m:ctrlPr>
                          <a:rPr lang="en-IN" i="1">
                            <a:latin typeface="Cambria Math" panose="02040503050406030204" pitchFamily="18" charset="0"/>
                          </a:rPr>
                        </m:ctrlPr>
                      </m:sSubPr>
                      <m:e>
                        <m:r>
                          <a:rPr lang="en-IN" i="1">
                            <a:latin typeface="Cambria Math" panose="02040503050406030204" pitchFamily="18" charset="0"/>
                          </a:rPr>
                          <m:t>h</m:t>
                        </m:r>
                      </m:e>
                      <m:sub>
                        <m:r>
                          <a:rPr lang="en-IN" i="1">
                            <a:latin typeface="Cambria Math" panose="02040503050406030204" pitchFamily="18" charset="0"/>
                          </a:rPr>
                          <m:t>𝐴</m:t>
                        </m:r>
                      </m:sub>
                    </m:sSub>
                    <m:r>
                      <a:rPr lang="en-IN" b="0" i="1" smtClean="0">
                        <a:latin typeface="Cambria Math" panose="02040503050406030204" pitchFamily="18" charset="0"/>
                      </a:rPr>
                      <m:t>−</m:t>
                    </m:r>
                    <m:sSub>
                      <m:sSubPr>
                        <m:ctrlPr>
                          <a:rPr lang="en-IN" i="1">
                            <a:latin typeface="Cambria Math" panose="02040503050406030204" pitchFamily="18" charset="0"/>
                            <a:ea typeface="Cambria Math" panose="02040503050406030204" pitchFamily="18" charset="0"/>
                          </a:rPr>
                        </m:ctrlPr>
                      </m:sSubPr>
                      <m:e>
                        <m:r>
                          <a:rPr lang="en-IN" i="1">
                            <a:latin typeface="Cambria Math" panose="02040503050406030204" pitchFamily="18" charset="0"/>
                            <a:ea typeface="Cambria Math" panose="02040503050406030204" pitchFamily="18" charset="0"/>
                          </a:rPr>
                          <m:t>𝑠</m:t>
                        </m:r>
                      </m:e>
                      <m:sub>
                        <m:r>
                          <a:rPr lang="en-IN" i="1">
                            <a:latin typeface="Cambria Math" panose="02040503050406030204" pitchFamily="18" charset="0"/>
                            <a:ea typeface="Cambria Math" panose="02040503050406030204" pitchFamily="18" charset="0"/>
                          </a:rPr>
                          <m:t>1</m:t>
                        </m:r>
                      </m:sub>
                    </m:sSub>
                    <m:sSub>
                      <m:sSubPr>
                        <m:ctrlPr>
                          <a:rPr lang="en-IN" i="1">
                            <a:latin typeface="Cambria Math" panose="02040503050406030204" pitchFamily="18" charset="0"/>
                            <a:ea typeface="Cambria Math" panose="02040503050406030204" pitchFamily="18" charset="0"/>
                          </a:rPr>
                        </m:ctrlPr>
                      </m:sSubPr>
                      <m:e>
                        <m:r>
                          <a:rPr lang="en-IN" i="1">
                            <a:latin typeface="Cambria Math" panose="02040503050406030204" pitchFamily="18" charset="0"/>
                            <a:ea typeface="Cambria Math" panose="02040503050406030204" pitchFamily="18" charset="0"/>
                          </a:rPr>
                          <m:t>h</m:t>
                        </m:r>
                      </m:e>
                      <m:sub>
                        <m:r>
                          <a:rPr lang="en-IN" i="1">
                            <a:latin typeface="Cambria Math" panose="02040503050406030204" pitchFamily="18" charset="0"/>
                            <a:ea typeface="Cambria Math" panose="02040503050406030204" pitchFamily="18" charset="0"/>
                          </a:rPr>
                          <m:t>1</m:t>
                        </m:r>
                      </m:sub>
                    </m:sSub>
                  </m:oMath>
                </a14:m>
                <a:endParaRPr lang="en-IN" dirty="0">
                  <a:ea typeface="Cambria Math" panose="02040503050406030204" pitchFamily="18" charset="0"/>
                </a:endParaRPr>
              </a:p>
              <a:p>
                <a:r>
                  <a:rPr lang="en-IN" dirty="0"/>
                  <a:t>Pressure head in the </a:t>
                </a:r>
                <a:r>
                  <a:rPr lang="en-IN" dirty="0"/>
                  <a:t>right </a:t>
                </a:r>
                <a:r>
                  <a:rPr lang="en-IN" dirty="0"/>
                  <a:t>limb above datum  = </a:t>
                </a:r>
                <a14:m>
                  <m:oMath xmlns:m="http://schemas.openxmlformats.org/officeDocument/2006/math">
                    <m:sSub>
                      <m:sSubPr>
                        <m:ctrlPr>
                          <a:rPr lang="en-IN" i="1">
                            <a:latin typeface="Cambria Math" panose="02040503050406030204" pitchFamily="18" charset="0"/>
                          </a:rPr>
                        </m:ctrlPr>
                      </m:sSubPr>
                      <m:e>
                        <m:r>
                          <a:rPr lang="en-IN" i="1">
                            <a:latin typeface="Cambria Math" panose="02040503050406030204" pitchFamily="18" charset="0"/>
                          </a:rPr>
                          <m:t>h</m:t>
                        </m:r>
                      </m:e>
                      <m:sub>
                        <m:r>
                          <a:rPr lang="en-IN" i="1">
                            <a:latin typeface="Cambria Math" panose="02040503050406030204" pitchFamily="18" charset="0"/>
                          </a:rPr>
                          <m:t>𝐵</m:t>
                        </m:r>
                      </m:sub>
                    </m:sSub>
                    <m:r>
                      <a:rPr lang="en-IN" b="0" i="1" smtClean="0">
                        <a:latin typeface="Cambria Math" panose="02040503050406030204" pitchFamily="18" charset="0"/>
                      </a:rPr>
                      <m:t>−</m:t>
                    </m:r>
                    <m:sSub>
                      <m:sSubPr>
                        <m:ctrlPr>
                          <a:rPr lang="en-IN" i="1">
                            <a:latin typeface="Cambria Math" panose="02040503050406030204" pitchFamily="18" charset="0"/>
                            <a:ea typeface="Cambria Math" panose="02040503050406030204" pitchFamily="18" charset="0"/>
                          </a:rPr>
                        </m:ctrlPr>
                      </m:sSubPr>
                      <m:e>
                        <m:r>
                          <a:rPr lang="en-IN" i="1">
                            <a:latin typeface="Cambria Math" panose="02040503050406030204" pitchFamily="18" charset="0"/>
                            <a:ea typeface="Cambria Math" panose="02040503050406030204" pitchFamily="18" charset="0"/>
                          </a:rPr>
                          <m:t>𝑠</m:t>
                        </m:r>
                      </m:e>
                      <m:sub>
                        <m:r>
                          <a:rPr lang="en-IN" i="1">
                            <a:latin typeface="Cambria Math" panose="02040503050406030204" pitchFamily="18" charset="0"/>
                            <a:ea typeface="Cambria Math" panose="02040503050406030204" pitchFamily="18" charset="0"/>
                          </a:rPr>
                          <m:t>2</m:t>
                        </m:r>
                      </m:sub>
                    </m:sSub>
                    <m:sSub>
                      <m:sSubPr>
                        <m:ctrlPr>
                          <a:rPr lang="en-IN" i="1">
                            <a:latin typeface="Cambria Math" panose="02040503050406030204" pitchFamily="18" charset="0"/>
                            <a:ea typeface="Cambria Math" panose="02040503050406030204" pitchFamily="18" charset="0"/>
                          </a:rPr>
                        </m:ctrlPr>
                      </m:sSubPr>
                      <m:e>
                        <m:r>
                          <a:rPr lang="en-IN" i="1">
                            <a:latin typeface="Cambria Math" panose="02040503050406030204" pitchFamily="18" charset="0"/>
                            <a:ea typeface="Cambria Math" panose="02040503050406030204" pitchFamily="18" charset="0"/>
                          </a:rPr>
                          <m:t>h</m:t>
                        </m:r>
                      </m:e>
                      <m:sub>
                        <m:r>
                          <a:rPr lang="en-IN" i="1">
                            <a:latin typeface="Cambria Math" panose="02040503050406030204" pitchFamily="18" charset="0"/>
                            <a:ea typeface="Cambria Math" panose="02040503050406030204" pitchFamily="18" charset="0"/>
                          </a:rPr>
                          <m:t>2</m:t>
                        </m:r>
                      </m:sub>
                    </m:sSub>
                    <m:r>
                      <a:rPr lang="en-IN" b="0" i="1" smtClean="0">
                        <a:latin typeface="Cambria Math" panose="02040503050406030204" pitchFamily="18" charset="0"/>
                        <a:ea typeface="Cambria Math" panose="02040503050406030204" pitchFamily="18" charset="0"/>
                      </a:rPr>
                      <m:t>−</m:t>
                    </m:r>
                    <m:r>
                      <a:rPr lang="en-IN" i="1">
                        <a:latin typeface="Cambria Math" panose="02040503050406030204" pitchFamily="18" charset="0"/>
                        <a:ea typeface="Cambria Math" panose="02040503050406030204" pitchFamily="18" charset="0"/>
                      </a:rPr>
                      <m:t>𝑠</m:t>
                    </m:r>
                    <m:r>
                      <a:rPr lang="en-IN" i="1">
                        <a:latin typeface="Cambria Math" panose="02040503050406030204" pitchFamily="18" charset="0"/>
                        <a:ea typeface="Cambria Math" panose="02040503050406030204" pitchFamily="18" charset="0"/>
                      </a:rPr>
                      <m:t>.</m:t>
                    </m:r>
                    <m:r>
                      <a:rPr lang="en-IN" i="1">
                        <a:latin typeface="Cambria Math" panose="02040503050406030204" pitchFamily="18" charset="0"/>
                        <a:ea typeface="Cambria Math" panose="02040503050406030204" pitchFamily="18" charset="0"/>
                      </a:rPr>
                      <m:t>h</m:t>
                    </m:r>
                  </m:oMath>
                </a14:m>
                <a:endParaRPr lang="en-IN" dirty="0">
                  <a:ea typeface="Cambria Math" panose="02040503050406030204" pitchFamily="18" charset="0"/>
                </a:endParaRPr>
              </a:p>
              <a:p>
                <a:r>
                  <a:rPr lang="en-IN" dirty="0">
                    <a:ea typeface="Cambria Math" panose="02040503050406030204" pitchFamily="18" charset="0"/>
                  </a:rPr>
                  <a:t>Since pressure head in both the limbs above the datum are equal</a:t>
                </a:r>
              </a:p>
              <a:p>
                <a14:m>
                  <m:oMath xmlns:m="http://schemas.openxmlformats.org/officeDocument/2006/math">
                    <m:r>
                      <a:rPr lang="en-IN" i="1">
                        <a:latin typeface="Cambria Math" panose="02040503050406030204" pitchFamily="18" charset="0"/>
                        <a:ea typeface="Cambria Math" panose="02040503050406030204" pitchFamily="18" charset="0"/>
                      </a:rPr>
                      <m:t>∴</m:t>
                    </m:r>
                    <m:sSub>
                      <m:sSubPr>
                        <m:ctrlPr>
                          <a:rPr lang="en-IN" i="1">
                            <a:latin typeface="Cambria Math" panose="02040503050406030204" pitchFamily="18" charset="0"/>
                          </a:rPr>
                        </m:ctrlPr>
                      </m:sSubPr>
                      <m:e>
                        <m:r>
                          <a:rPr lang="en-IN" i="1">
                            <a:latin typeface="Cambria Math" panose="02040503050406030204" pitchFamily="18" charset="0"/>
                          </a:rPr>
                          <m:t>h</m:t>
                        </m:r>
                      </m:e>
                      <m:sub>
                        <m:r>
                          <a:rPr lang="en-IN" i="1">
                            <a:latin typeface="Cambria Math" panose="02040503050406030204" pitchFamily="18" charset="0"/>
                          </a:rPr>
                          <m:t>𝐴</m:t>
                        </m:r>
                      </m:sub>
                    </m:sSub>
                    <m:r>
                      <a:rPr lang="en-IN" b="0" i="1" smtClean="0">
                        <a:latin typeface="Cambria Math" panose="02040503050406030204" pitchFamily="18" charset="0"/>
                      </a:rPr>
                      <m:t>−</m:t>
                    </m:r>
                    <m:sSub>
                      <m:sSubPr>
                        <m:ctrlPr>
                          <a:rPr lang="en-IN" i="1">
                            <a:latin typeface="Cambria Math" panose="02040503050406030204" pitchFamily="18" charset="0"/>
                            <a:ea typeface="Cambria Math" panose="02040503050406030204" pitchFamily="18" charset="0"/>
                          </a:rPr>
                        </m:ctrlPr>
                      </m:sSubPr>
                      <m:e>
                        <m:r>
                          <a:rPr lang="en-IN" i="1">
                            <a:latin typeface="Cambria Math" panose="02040503050406030204" pitchFamily="18" charset="0"/>
                            <a:ea typeface="Cambria Math" panose="02040503050406030204" pitchFamily="18" charset="0"/>
                          </a:rPr>
                          <m:t>𝑠</m:t>
                        </m:r>
                      </m:e>
                      <m:sub>
                        <m:r>
                          <a:rPr lang="en-IN" i="1">
                            <a:latin typeface="Cambria Math" panose="02040503050406030204" pitchFamily="18" charset="0"/>
                            <a:ea typeface="Cambria Math" panose="02040503050406030204" pitchFamily="18" charset="0"/>
                          </a:rPr>
                          <m:t>1</m:t>
                        </m:r>
                      </m:sub>
                    </m:sSub>
                    <m:sSub>
                      <m:sSubPr>
                        <m:ctrlPr>
                          <a:rPr lang="en-IN" i="1">
                            <a:latin typeface="Cambria Math" panose="02040503050406030204" pitchFamily="18" charset="0"/>
                            <a:ea typeface="Cambria Math" panose="02040503050406030204" pitchFamily="18" charset="0"/>
                          </a:rPr>
                        </m:ctrlPr>
                      </m:sSubPr>
                      <m:e>
                        <m:r>
                          <a:rPr lang="en-IN" i="1">
                            <a:latin typeface="Cambria Math" panose="02040503050406030204" pitchFamily="18" charset="0"/>
                            <a:ea typeface="Cambria Math" panose="02040503050406030204" pitchFamily="18" charset="0"/>
                          </a:rPr>
                          <m:t>h</m:t>
                        </m:r>
                      </m:e>
                      <m:sub>
                        <m:r>
                          <a:rPr lang="en-IN" i="1">
                            <a:latin typeface="Cambria Math" panose="02040503050406030204" pitchFamily="18" charset="0"/>
                            <a:ea typeface="Cambria Math" panose="02040503050406030204" pitchFamily="18" charset="0"/>
                          </a:rPr>
                          <m:t>1</m:t>
                        </m:r>
                      </m:sub>
                    </m:sSub>
                  </m:oMath>
                </a14:m>
                <a:r>
                  <a:rPr lang="en-IN" dirty="0"/>
                  <a:t>= </a:t>
                </a:r>
                <a14:m>
                  <m:oMath xmlns:m="http://schemas.openxmlformats.org/officeDocument/2006/math">
                    <m:sSub>
                      <m:sSubPr>
                        <m:ctrlPr>
                          <a:rPr lang="en-IN" i="1">
                            <a:latin typeface="Cambria Math" panose="02040503050406030204" pitchFamily="18" charset="0"/>
                          </a:rPr>
                        </m:ctrlPr>
                      </m:sSubPr>
                      <m:e>
                        <m:r>
                          <a:rPr lang="en-IN" i="1">
                            <a:latin typeface="Cambria Math" panose="02040503050406030204" pitchFamily="18" charset="0"/>
                          </a:rPr>
                          <m:t>h</m:t>
                        </m:r>
                      </m:e>
                      <m:sub>
                        <m:r>
                          <a:rPr lang="en-IN" i="1">
                            <a:latin typeface="Cambria Math" panose="02040503050406030204" pitchFamily="18" charset="0"/>
                          </a:rPr>
                          <m:t>𝐵</m:t>
                        </m:r>
                      </m:sub>
                    </m:sSub>
                    <m:r>
                      <a:rPr lang="en-IN" b="0" i="1" smtClean="0">
                        <a:latin typeface="Cambria Math" panose="02040503050406030204" pitchFamily="18" charset="0"/>
                      </a:rPr>
                      <m:t>−</m:t>
                    </m:r>
                    <m:sSub>
                      <m:sSubPr>
                        <m:ctrlPr>
                          <a:rPr lang="en-IN" i="1">
                            <a:latin typeface="Cambria Math" panose="02040503050406030204" pitchFamily="18" charset="0"/>
                            <a:ea typeface="Cambria Math" panose="02040503050406030204" pitchFamily="18" charset="0"/>
                          </a:rPr>
                        </m:ctrlPr>
                      </m:sSubPr>
                      <m:e>
                        <m:r>
                          <a:rPr lang="en-IN" i="1">
                            <a:latin typeface="Cambria Math" panose="02040503050406030204" pitchFamily="18" charset="0"/>
                            <a:ea typeface="Cambria Math" panose="02040503050406030204" pitchFamily="18" charset="0"/>
                          </a:rPr>
                          <m:t>𝑠</m:t>
                        </m:r>
                      </m:e>
                      <m:sub>
                        <m:r>
                          <a:rPr lang="en-IN" i="1">
                            <a:latin typeface="Cambria Math" panose="02040503050406030204" pitchFamily="18" charset="0"/>
                            <a:ea typeface="Cambria Math" panose="02040503050406030204" pitchFamily="18" charset="0"/>
                          </a:rPr>
                          <m:t>2</m:t>
                        </m:r>
                      </m:sub>
                    </m:sSub>
                    <m:sSub>
                      <m:sSubPr>
                        <m:ctrlPr>
                          <a:rPr lang="en-IN" i="1">
                            <a:latin typeface="Cambria Math" panose="02040503050406030204" pitchFamily="18" charset="0"/>
                            <a:ea typeface="Cambria Math" panose="02040503050406030204" pitchFamily="18" charset="0"/>
                          </a:rPr>
                        </m:ctrlPr>
                      </m:sSubPr>
                      <m:e>
                        <m:r>
                          <a:rPr lang="en-IN" i="1">
                            <a:latin typeface="Cambria Math" panose="02040503050406030204" pitchFamily="18" charset="0"/>
                            <a:ea typeface="Cambria Math" panose="02040503050406030204" pitchFamily="18" charset="0"/>
                          </a:rPr>
                          <m:t>h</m:t>
                        </m:r>
                      </m:e>
                      <m:sub>
                        <m:r>
                          <a:rPr lang="en-IN" i="1">
                            <a:latin typeface="Cambria Math" panose="02040503050406030204" pitchFamily="18" charset="0"/>
                            <a:ea typeface="Cambria Math" panose="02040503050406030204" pitchFamily="18" charset="0"/>
                          </a:rPr>
                          <m:t>2</m:t>
                        </m:r>
                      </m:sub>
                    </m:sSub>
                    <m:r>
                      <a:rPr lang="en-IN" b="0" i="1" smtClean="0">
                        <a:latin typeface="Cambria Math" panose="02040503050406030204" pitchFamily="18" charset="0"/>
                        <a:ea typeface="Cambria Math" panose="02040503050406030204" pitchFamily="18" charset="0"/>
                      </a:rPr>
                      <m:t>−</m:t>
                    </m:r>
                    <m:r>
                      <a:rPr lang="en-IN" i="1">
                        <a:latin typeface="Cambria Math" panose="02040503050406030204" pitchFamily="18" charset="0"/>
                        <a:ea typeface="Cambria Math" panose="02040503050406030204" pitchFamily="18" charset="0"/>
                      </a:rPr>
                      <m:t>𝑠</m:t>
                    </m:r>
                    <m:r>
                      <a:rPr lang="en-IN" i="1">
                        <a:latin typeface="Cambria Math" panose="02040503050406030204" pitchFamily="18" charset="0"/>
                        <a:ea typeface="Cambria Math" panose="02040503050406030204" pitchFamily="18" charset="0"/>
                      </a:rPr>
                      <m:t>.</m:t>
                    </m:r>
                    <m:r>
                      <a:rPr lang="en-IN" i="1">
                        <a:latin typeface="Cambria Math" panose="02040503050406030204" pitchFamily="18" charset="0"/>
                        <a:ea typeface="Cambria Math" panose="02040503050406030204" pitchFamily="18" charset="0"/>
                      </a:rPr>
                      <m:t>h</m:t>
                    </m:r>
                  </m:oMath>
                </a14:m>
                <a:endParaRPr lang="en-IN" dirty="0">
                  <a:ea typeface="Cambria Math" panose="02040503050406030204" pitchFamily="18" charset="0"/>
                </a:endParaRPr>
              </a:p>
              <a:p>
                <a14:m>
                  <m:oMath xmlns:m="http://schemas.openxmlformats.org/officeDocument/2006/math">
                    <m:sSub>
                      <m:sSubPr>
                        <m:ctrlPr>
                          <a:rPr lang="en-IN" i="1">
                            <a:latin typeface="Cambria Math" panose="02040503050406030204" pitchFamily="18" charset="0"/>
                          </a:rPr>
                        </m:ctrlPr>
                      </m:sSubPr>
                      <m:e>
                        <m:r>
                          <a:rPr lang="en-IN" i="1">
                            <a:latin typeface="Cambria Math" panose="02040503050406030204" pitchFamily="18" charset="0"/>
                          </a:rPr>
                          <m:t>h</m:t>
                        </m:r>
                      </m:e>
                      <m:sub>
                        <m:r>
                          <a:rPr lang="en-IN" i="1">
                            <a:latin typeface="Cambria Math" panose="02040503050406030204" pitchFamily="18" charset="0"/>
                          </a:rPr>
                          <m:t>𝐴</m:t>
                        </m:r>
                      </m:sub>
                    </m:sSub>
                  </m:oMath>
                </a14:m>
                <a:r>
                  <a:rPr lang="en-IN" dirty="0">
                    <a:ea typeface="Cambria Math" panose="02040503050406030204" pitchFamily="18" charset="0"/>
                  </a:rPr>
                  <a:t>-</a:t>
                </a:r>
                <a14:m>
                  <m:oMath xmlns:m="http://schemas.openxmlformats.org/officeDocument/2006/math">
                    <m:sSub>
                      <m:sSubPr>
                        <m:ctrlPr>
                          <a:rPr lang="en-IN" i="1">
                            <a:latin typeface="Cambria Math" panose="02040503050406030204" pitchFamily="18" charset="0"/>
                          </a:rPr>
                        </m:ctrlPr>
                      </m:sSubPr>
                      <m:e>
                        <m:r>
                          <a:rPr lang="en-IN" i="1">
                            <a:latin typeface="Cambria Math" panose="02040503050406030204" pitchFamily="18" charset="0"/>
                          </a:rPr>
                          <m:t>h</m:t>
                        </m:r>
                      </m:e>
                      <m:sub>
                        <m:r>
                          <a:rPr lang="en-IN" i="1">
                            <a:latin typeface="Cambria Math" panose="02040503050406030204" pitchFamily="18" charset="0"/>
                          </a:rPr>
                          <m:t>𝐵</m:t>
                        </m:r>
                      </m:sub>
                    </m:sSub>
                  </m:oMath>
                </a14:m>
                <a:r>
                  <a:rPr lang="en-IN" dirty="0"/>
                  <a:t> =</a:t>
                </a:r>
                <a14:m>
                  <m:oMath xmlns:m="http://schemas.openxmlformats.org/officeDocument/2006/math">
                    <m:sSub>
                      <m:sSubPr>
                        <m:ctrlPr>
                          <a:rPr lang="en-IN" i="1">
                            <a:latin typeface="Cambria Math" panose="02040503050406030204" pitchFamily="18" charset="0"/>
                            <a:ea typeface="Cambria Math" panose="02040503050406030204" pitchFamily="18" charset="0"/>
                          </a:rPr>
                        </m:ctrlPr>
                      </m:sSubPr>
                      <m:e>
                        <m:r>
                          <a:rPr lang="en-IN" b="0" i="1" smtClean="0">
                            <a:latin typeface="Cambria Math" panose="02040503050406030204" pitchFamily="18" charset="0"/>
                            <a:ea typeface="Cambria Math" panose="02040503050406030204" pitchFamily="18" charset="0"/>
                          </a:rPr>
                          <m:t>−</m:t>
                        </m:r>
                        <m:r>
                          <a:rPr lang="en-IN" i="1">
                            <a:latin typeface="Cambria Math" panose="02040503050406030204" pitchFamily="18" charset="0"/>
                            <a:ea typeface="Cambria Math" panose="02040503050406030204" pitchFamily="18" charset="0"/>
                          </a:rPr>
                          <m:t>𝑠</m:t>
                        </m:r>
                      </m:e>
                      <m:sub>
                        <m:r>
                          <a:rPr lang="en-IN" i="1">
                            <a:latin typeface="Cambria Math" panose="02040503050406030204" pitchFamily="18" charset="0"/>
                            <a:ea typeface="Cambria Math" panose="02040503050406030204" pitchFamily="18" charset="0"/>
                          </a:rPr>
                          <m:t>2</m:t>
                        </m:r>
                      </m:sub>
                    </m:sSub>
                    <m:sSub>
                      <m:sSubPr>
                        <m:ctrlPr>
                          <a:rPr lang="en-IN" i="1">
                            <a:latin typeface="Cambria Math" panose="02040503050406030204" pitchFamily="18" charset="0"/>
                            <a:ea typeface="Cambria Math" panose="02040503050406030204" pitchFamily="18" charset="0"/>
                          </a:rPr>
                        </m:ctrlPr>
                      </m:sSubPr>
                      <m:e>
                        <m:r>
                          <a:rPr lang="en-IN" i="1">
                            <a:latin typeface="Cambria Math" panose="02040503050406030204" pitchFamily="18" charset="0"/>
                            <a:ea typeface="Cambria Math" panose="02040503050406030204" pitchFamily="18" charset="0"/>
                          </a:rPr>
                          <m:t>h</m:t>
                        </m:r>
                      </m:e>
                      <m:sub>
                        <m:r>
                          <a:rPr lang="en-IN" i="1">
                            <a:latin typeface="Cambria Math" panose="02040503050406030204" pitchFamily="18" charset="0"/>
                            <a:ea typeface="Cambria Math" panose="02040503050406030204" pitchFamily="18" charset="0"/>
                          </a:rPr>
                          <m:t>2</m:t>
                        </m:r>
                      </m:sub>
                    </m:sSub>
                    <m:r>
                      <a:rPr lang="en-IN" b="0" i="1" smtClean="0">
                        <a:latin typeface="Cambria Math" panose="02040503050406030204" pitchFamily="18" charset="0"/>
                        <a:ea typeface="Cambria Math" panose="02040503050406030204" pitchFamily="18" charset="0"/>
                      </a:rPr>
                      <m:t>−</m:t>
                    </m:r>
                    <m:r>
                      <a:rPr lang="en-IN" i="1">
                        <a:latin typeface="Cambria Math" panose="02040503050406030204" pitchFamily="18" charset="0"/>
                        <a:ea typeface="Cambria Math" panose="02040503050406030204" pitchFamily="18" charset="0"/>
                      </a:rPr>
                      <m:t>𝑠</m:t>
                    </m:r>
                    <m:r>
                      <a:rPr lang="en-IN" i="1">
                        <a:latin typeface="Cambria Math" panose="02040503050406030204" pitchFamily="18" charset="0"/>
                        <a:ea typeface="Cambria Math" panose="02040503050406030204" pitchFamily="18" charset="0"/>
                      </a:rPr>
                      <m:t>.</m:t>
                    </m:r>
                    <m:r>
                      <a:rPr lang="en-IN" i="1">
                        <a:latin typeface="Cambria Math" panose="02040503050406030204" pitchFamily="18" charset="0"/>
                        <a:ea typeface="Cambria Math" panose="02040503050406030204" pitchFamily="18" charset="0"/>
                      </a:rPr>
                      <m:t>h</m:t>
                    </m:r>
                    <m:r>
                      <a:rPr lang="en-IN" b="0" i="1" smtClean="0">
                        <a:latin typeface="Cambria Math" panose="02040503050406030204" pitchFamily="18" charset="0"/>
                        <a:ea typeface="Cambria Math" panose="02040503050406030204" pitchFamily="18" charset="0"/>
                      </a:rPr>
                      <m:t>+</m:t>
                    </m:r>
                    <m:sSub>
                      <m:sSubPr>
                        <m:ctrlPr>
                          <a:rPr lang="en-IN" i="1">
                            <a:latin typeface="Cambria Math" panose="02040503050406030204" pitchFamily="18" charset="0"/>
                            <a:ea typeface="Cambria Math" panose="02040503050406030204" pitchFamily="18" charset="0"/>
                          </a:rPr>
                        </m:ctrlPr>
                      </m:sSubPr>
                      <m:e>
                        <m:r>
                          <a:rPr lang="en-IN" i="1">
                            <a:latin typeface="Cambria Math" panose="02040503050406030204" pitchFamily="18" charset="0"/>
                            <a:ea typeface="Cambria Math" panose="02040503050406030204" pitchFamily="18" charset="0"/>
                          </a:rPr>
                          <m:t>𝑠</m:t>
                        </m:r>
                      </m:e>
                      <m:sub>
                        <m:r>
                          <a:rPr lang="en-IN" i="1">
                            <a:latin typeface="Cambria Math" panose="02040503050406030204" pitchFamily="18" charset="0"/>
                            <a:ea typeface="Cambria Math" panose="02040503050406030204" pitchFamily="18" charset="0"/>
                          </a:rPr>
                          <m:t>1</m:t>
                        </m:r>
                      </m:sub>
                    </m:sSub>
                    <m:sSub>
                      <m:sSubPr>
                        <m:ctrlPr>
                          <a:rPr lang="en-IN" i="1">
                            <a:latin typeface="Cambria Math" panose="02040503050406030204" pitchFamily="18" charset="0"/>
                            <a:ea typeface="Cambria Math" panose="02040503050406030204" pitchFamily="18" charset="0"/>
                          </a:rPr>
                        </m:ctrlPr>
                      </m:sSubPr>
                      <m:e>
                        <m:r>
                          <a:rPr lang="en-IN" i="1">
                            <a:latin typeface="Cambria Math" panose="02040503050406030204" pitchFamily="18" charset="0"/>
                            <a:ea typeface="Cambria Math" panose="02040503050406030204" pitchFamily="18" charset="0"/>
                          </a:rPr>
                          <m:t>h</m:t>
                        </m:r>
                      </m:e>
                      <m:sub>
                        <m:r>
                          <a:rPr lang="en-IN" i="1">
                            <a:latin typeface="Cambria Math" panose="02040503050406030204" pitchFamily="18" charset="0"/>
                            <a:ea typeface="Cambria Math" panose="02040503050406030204" pitchFamily="18" charset="0"/>
                          </a:rPr>
                          <m:t>1</m:t>
                        </m:r>
                      </m:sub>
                    </m:sSub>
                  </m:oMath>
                </a14:m>
                <a:endParaRPr lang="en-IN" dirty="0" smtClean="0"/>
              </a:p>
              <a:p>
                <a:r>
                  <a:rPr lang="en-IN" dirty="0" smtClean="0"/>
                  <a:t>Light liquid is used as </a:t>
                </a:r>
                <a:r>
                  <a:rPr lang="en-IN" dirty="0" err="1" smtClean="0"/>
                  <a:t>manometric</a:t>
                </a:r>
                <a:r>
                  <a:rPr lang="en-IN" dirty="0" smtClean="0"/>
                  <a:t> fluid</a:t>
                </a:r>
                <a:endParaRPr lang="en-IN"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2589212" y="927279"/>
                <a:ext cx="4648715" cy="4983943"/>
              </a:xfrm>
              <a:blipFill rotWithShape="0">
                <a:blip r:embed="rId2"/>
                <a:stretch>
                  <a:fillRect l="-2100" t="-978" r="-2100"/>
                </a:stretch>
              </a:blipFill>
            </p:spPr>
            <p:txBody>
              <a:bodyPr/>
              <a:lstStyle/>
              <a:p>
                <a:r>
                  <a:rPr lang="en-IN">
                    <a:noFill/>
                  </a:rPr>
                  <a:t> </a:t>
                </a:r>
              </a:p>
            </p:txBody>
          </p:sp>
        </mc:Fallback>
      </mc:AlternateContent>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b="7764"/>
          <a:stretch/>
        </p:blipFill>
        <p:spPr>
          <a:xfrm>
            <a:off x="7662930" y="2133600"/>
            <a:ext cx="3841682" cy="3365679"/>
          </a:xfrm>
          <a:prstGeom prst="rect">
            <a:avLst/>
          </a:prstGeom>
        </p:spPr>
      </p:pic>
    </p:spTree>
    <p:extLst>
      <p:ext uri="{BB962C8B-B14F-4D97-AF65-F5344CB8AC3E}">
        <p14:creationId xmlns:p14="http://schemas.microsoft.com/office/powerpoint/2010/main" val="40676005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579549"/>
            <a:ext cx="4983565" cy="5331673"/>
          </a:xfrm>
        </p:spPr>
        <p:txBody>
          <a:bodyPr/>
          <a:lstStyle/>
          <a:p>
            <a:r>
              <a:rPr lang="en-IN" sz="2800" b="1" i="1" u="sng" dirty="0" smtClean="0"/>
              <a:t>BOURDON TUBE PRESSURE GAUGE</a:t>
            </a:r>
          </a:p>
          <a:p>
            <a:pPr marL="0" indent="0">
              <a:buNone/>
            </a:pPr>
            <a:r>
              <a:rPr lang="en-IN" dirty="0" smtClean="0"/>
              <a:t>	The components of bourdon gauge 	are bourdon tube , sector, pinion, dial 	gauge , pointer</a:t>
            </a:r>
          </a:p>
          <a:p>
            <a:pPr marL="0" indent="0">
              <a:buNone/>
            </a:pPr>
            <a:r>
              <a:rPr lang="en-IN" dirty="0" smtClean="0"/>
              <a:t>	The bourdon pressure gauge is suitable 	for measuring not only high pressures 	such as those in a steam boiler or a 	water main but also negative or 	</a:t>
            </a:r>
            <a:r>
              <a:rPr lang="en-IN" dirty="0" err="1" smtClean="0"/>
              <a:t>vaccum</a:t>
            </a:r>
            <a:r>
              <a:rPr lang="en-IN" dirty="0" smtClean="0"/>
              <a:t> pressures. A gauge which is so 	devised to measure positive as well as 	negative pressures is called a 	compound gauge.</a:t>
            </a:r>
          </a:p>
          <a:p>
            <a:pPr marL="0" indent="0">
              <a:buNone/>
            </a:pPr>
            <a:endParaRPr lang="en-IN"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72777" y="266166"/>
            <a:ext cx="3931835" cy="377762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44526" y="4224094"/>
            <a:ext cx="2188336" cy="2188336"/>
          </a:xfrm>
          <a:prstGeom prst="rect">
            <a:avLst/>
          </a:prstGeom>
        </p:spPr>
      </p:pic>
    </p:spTree>
    <p:extLst>
      <p:ext uri="{BB962C8B-B14F-4D97-AF65-F5344CB8AC3E}">
        <p14:creationId xmlns:p14="http://schemas.microsoft.com/office/powerpoint/2010/main" val="1414469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Pressure</a:t>
            </a:r>
            <a:endParaRPr lang="en-IN" dirty="0"/>
          </a:p>
        </p:txBody>
      </p:sp>
      <p:sp>
        <p:nvSpPr>
          <p:cNvPr id="3" name="Content Placeholder 2"/>
          <p:cNvSpPr>
            <a:spLocks noGrp="1"/>
          </p:cNvSpPr>
          <p:nvPr>
            <p:ph idx="1"/>
          </p:nvPr>
        </p:nvSpPr>
        <p:spPr/>
        <p:txBody>
          <a:bodyPr>
            <a:normAutofit/>
          </a:bodyPr>
          <a:lstStyle/>
          <a:p>
            <a:r>
              <a:rPr lang="en-IN" dirty="0"/>
              <a:t>Fluid has property that it exerts force on all the sides, top and bottom. Pressure exerted by fluid is given as force per unit area which is as follows:</a:t>
            </a:r>
          </a:p>
          <a:p>
            <a:endParaRPr lang="en-IN" dirty="0" smtClean="0"/>
          </a:p>
          <a:p>
            <a:endParaRPr lang="en-IN" dirty="0"/>
          </a:p>
          <a:p>
            <a:r>
              <a:rPr lang="en-IN" dirty="0"/>
              <a:t>The SI unit of pressure is newton per square metre (N/m</a:t>
            </a:r>
            <a:r>
              <a:rPr lang="en-IN" baseline="30000" dirty="0"/>
              <a:t>2</a:t>
            </a:r>
            <a:r>
              <a:rPr lang="en-IN" dirty="0"/>
              <a:t>). This is also known as </a:t>
            </a:r>
            <a:r>
              <a:rPr lang="en-IN" dirty="0" err="1"/>
              <a:t>pascal</a:t>
            </a:r>
            <a:r>
              <a:rPr lang="en-IN" dirty="0"/>
              <a:t> (Pa). </a:t>
            </a:r>
          </a:p>
        </p:txBody>
      </p:sp>
      <p:pic>
        <p:nvPicPr>
          <p:cNvPr id="4" name="Picture 3" descr="http://ecoursesonline.iasri.res.in/pluginfile.php/99437/mod_resource/content/1/Module_2_Lesson_1_files/image021.gif"/>
          <p:cNvPicPr/>
          <p:nvPr/>
        </p:nvPicPr>
        <p:blipFill>
          <a:blip r:embed="rId2">
            <a:extLst>
              <a:ext uri="{28A0092B-C50C-407E-A947-70E740481C1C}">
                <a14:useLocalDpi xmlns:a14="http://schemas.microsoft.com/office/drawing/2010/main" val="0"/>
              </a:ext>
            </a:extLst>
          </a:blip>
          <a:srcRect/>
          <a:stretch>
            <a:fillRect/>
          </a:stretch>
        </p:blipFill>
        <p:spPr bwMode="auto">
          <a:xfrm>
            <a:off x="5181599" y="2730320"/>
            <a:ext cx="2519967" cy="661030"/>
          </a:xfrm>
          <a:prstGeom prst="rect">
            <a:avLst/>
          </a:prstGeom>
          <a:noFill/>
          <a:ln>
            <a:noFill/>
          </a:ln>
        </p:spPr>
      </p:pic>
    </p:spTree>
    <p:extLst>
      <p:ext uri="{BB962C8B-B14F-4D97-AF65-F5344CB8AC3E}">
        <p14:creationId xmlns:p14="http://schemas.microsoft.com/office/powerpoint/2010/main" val="1985242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Pressure Head</a:t>
            </a:r>
            <a:endParaRPr lang="en-IN" dirty="0"/>
          </a:p>
        </p:txBody>
      </p:sp>
      <p:sp>
        <p:nvSpPr>
          <p:cNvPr id="3" name="Content Placeholder 2"/>
          <p:cNvSpPr>
            <a:spLocks noGrp="1"/>
          </p:cNvSpPr>
          <p:nvPr>
            <p:ph idx="1"/>
          </p:nvPr>
        </p:nvSpPr>
        <p:spPr>
          <a:xfrm>
            <a:off x="2589212" y="1764406"/>
            <a:ext cx="8915400" cy="4146816"/>
          </a:xfrm>
        </p:spPr>
        <p:txBody>
          <a:bodyPr>
            <a:normAutofit/>
          </a:bodyPr>
          <a:lstStyle/>
          <a:p>
            <a:r>
              <a:rPr lang="en-IN" dirty="0" smtClean="0"/>
              <a:t>In a static liquid , vertical distance from datum line to the free surface of liquid is known as Pressure Head.</a:t>
            </a:r>
          </a:p>
          <a:p>
            <a:r>
              <a:rPr lang="en-IN" dirty="0" smtClean="0"/>
              <a:t>P= weight of liquid in the cylinder/ Area of the cylinder base</a:t>
            </a:r>
          </a:p>
          <a:p>
            <a:r>
              <a:rPr lang="en-IN" dirty="0" smtClean="0"/>
              <a:t>= </a:t>
            </a:r>
            <a:r>
              <a:rPr lang="en-IN" dirty="0" err="1" smtClean="0"/>
              <a:t>w×h×A</a:t>
            </a:r>
            <a:r>
              <a:rPr lang="en-IN" dirty="0" smtClean="0"/>
              <a:t>/A		</a:t>
            </a:r>
            <a:r>
              <a:rPr lang="en-IN" dirty="0" smtClean="0"/>
              <a:t>(</a:t>
            </a:r>
            <a:r>
              <a:rPr lang="en-IN" dirty="0" smtClean="0"/>
              <a:t>weight= volume × density, volume=</a:t>
            </a:r>
            <a:r>
              <a:rPr lang="en-IN" dirty="0" err="1" smtClean="0"/>
              <a:t>h×A</a:t>
            </a:r>
            <a:r>
              <a:rPr lang="en-IN" dirty="0" smtClean="0"/>
              <a:t> and density =w)</a:t>
            </a:r>
          </a:p>
          <a:p>
            <a:pPr marL="0" indent="0">
              <a:buNone/>
            </a:pPr>
            <a:r>
              <a:rPr lang="en-IN" dirty="0" smtClean="0"/>
              <a:t>	=</a:t>
            </a:r>
            <a:r>
              <a:rPr lang="en-IN" dirty="0" err="1" smtClean="0"/>
              <a:t>w×h</a:t>
            </a:r>
            <a:endParaRPr lang="en-IN" dirty="0" smtClean="0"/>
          </a:p>
          <a:p>
            <a:pPr marL="0" indent="0">
              <a:buNone/>
            </a:pPr>
            <a:r>
              <a:rPr lang="en-IN" dirty="0" smtClean="0"/>
              <a:t>If specific gravity of liquid is use then</a:t>
            </a:r>
          </a:p>
          <a:p>
            <a:pPr marL="0" indent="0">
              <a:buNone/>
            </a:pPr>
            <a:r>
              <a:rPr lang="en-IN" dirty="0" smtClean="0"/>
              <a:t>	P</a:t>
            </a:r>
            <a:r>
              <a:rPr lang="en-IN" dirty="0" smtClean="0"/>
              <a:t>= </a:t>
            </a:r>
            <a:r>
              <a:rPr lang="en-IN" dirty="0" err="1" smtClean="0"/>
              <a:t>w×s×h</a:t>
            </a:r>
            <a:endParaRPr lang="en-IN" dirty="0" smtClean="0"/>
          </a:p>
          <a:p>
            <a:pPr marL="0" indent="0">
              <a:buNone/>
            </a:pPr>
            <a:r>
              <a:rPr lang="en-IN" dirty="0" smtClean="0"/>
              <a:t>	We </a:t>
            </a:r>
            <a:r>
              <a:rPr lang="en-IN" dirty="0" smtClean="0"/>
              <a:t>also know that </a:t>
            </a:r>
          </a:p>
          <a:p>
            <a:pPr marL="0" indent="0">
              <a:buNone/>
            </a:pPr>
            <a:r>
              <a:rPr lang="en-IN" dirty="0" smtClean="0"/>
              <a:t>	P=</a:t>
            </a:r>
            <a:r>
              <a:rPr lang="en-IN" dirty="0" err="1" smtClean="0"/>
              <a:t>wh</a:t>
            </a:r>
            <a:r>
              <a:rPr lang="en-IN" dirty="0" smtClean="0"/>
              <a:t> </a:t>
            </a:r>
            <a:r>
              <a:rPr lang="en-IN" dirty="0" smtClean="0"/>
              <a:t>(w= weight density)</a:t>
            </a:r>
          </a:p>
          <a:p>
            <a:pPr marL="0" indent="0">
              <a:buNone/>
            </a:pPr>
            <a:r>
              <a:rPr lang="en-IN" dirty="0" smtClean="0"/>
              <a:t>	P=</a:t>
            </a:r>
            <a:r>
              <a:rPr lang="el-GR" dirty="0" smtClean="0"/>
              <a:t>ρ</a:t>
            </a:r>
            <a:r>
              <a:rPr lang="en-IN" dirty="0" smtClean="0"/>
              <a:t>×</a:t>
            </a:r>
            <a:r>
              <a:rPr lang="en-IN" dirty="0" err="1" smtClean="0"/>
              <a:t>g×h</a:t>
            </a:r>
            <a:r>
              <a:rPr lang="en-IN" dirty="0" smtClean="0"/>
              <a:t> (</a:t>
            </a:r>
            <a:r>
              <a:rPr lang="el-GR" dirty="0" smtClean="0"/>
              <a:t>ρ</a:t>
            </a:r>
            <a:r>
              <a:rPr lang="en-IN" dirty="0" smtClean="0"/>
              <a:t>= mass density)</a:t>
            </a:r>
            <a:endParaRPr lang="en-IN" dirty="0"/>
          </a:p>
        </p:txBody>
      </p:sp>
    </p:spTree>
    <p:extLst>
      <p:ext uri="{BB962C8B-B14F-4D97-AF65-F5344CB8AC3E}">
        <p14:creationId xmlns:p14="http://schemas.microsoft.com/office/powerpoint/2010/main" val="3825262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Various Types of Pressure</a:t>
            </a:r>
            <a:endParaRPr lang="en-IN" dirty="0"/>
          </a:p>
        </p:txBody>
      </p:sp>
      <p:sp>
        <p:nvSpPr>
          <p:cNvPr id="3" name="Content Placeholder 2"/>
          <p:cNvSpPr>
            <a:spLocks noGrp="1"/>
          </p:cNvSpPr>
          <p:nvPr>
            <p:ph idx="1"/>
          </p:nvPr>
        </p:nvSpPr>
        <p:spPr/>
        <p:txBody>
          <a:bodyPr>
            <a:normAutofit lnSpcReduction="10000"/>
          </a:bodyPr>
          <a:lstStyle/>
          <a:p>
            <a:pPr algn="just"/>
            <a:r>
              <a:rPr lang="en-IN" b="1" dirty="0" smtClean="0"/>
              <a:t>Atmospheric Pressure:</a:t>
            </a:r>
          </a:p>
          <a:p>
            <a:pPr marL="400050" lvl="1" indent="0" algn="just">
              <a:buNone/>
            </a:pPr>
            <a:r>
              <a:rPr lang="en-IN" dirty="0" smtClean="0"/>
              <a:t>The air surrounding the earth possess some weight. Due to its weight , the air </a:t>
            </a:r>
            <a:r>
              <a:rPr lang="en-IN" dirty="0" err="1" smtClean="0"/>
              <a:t>excert</a:t>
            </a:r>
            <a:r>
              <a:rPr lang="en-IN" dirty="0" smtClean="0"/>
              <a:t> some pressure on the surface of the earth. This pressure is known as atmospheric pressure.</a:t>
            </a:r>
          </a:p>
          <a:p>
            <a:pPr algn="just"/>
            <a:r>
              <a:rPr lang="en-IN" dirty="0" smtClean="0"/>
              <a:t>It can be measure by barometer.</a:t>
            </a:r>
          </a:p>
          <a:p>
            <a:pPr algn="just"/>
            <a:r>
              <a:rPr lang="en-IN" dirty="0" smtClean="0"/>
              <a:t>Atmospheric pressure is equal to,</a:t>
            </a:r>
          </a:p>
          <a:p>
            <a:pPr marL="400050" lvl="1" indent="0" algn="just">
              <a:buNone/>
            </a:pPr>
            <a:r>
              <a:rPr lang="en-IN" dirty="0"/>
              <a:t>760 mm of mercury column</a:t>
            </a:r>
          </a:p>
          <a:p>
            <a:pPr marL="400050" lvl="1" indent="0" algn="just">
              <a:buNone/>
            </a:pPr>
            <a:r>
              <a:rPr lang="en-IN" dirty="0"/>
              <a:t>10.3 m of water column</a:t>
            </a:r>
          </a:p>
          <a:p>
            <a:pPr marL="400050" lvl="1" indent="0" algn="just">
              <a:buNone/>
            </a:pPr>
            <a:r>
              <a:rPr lang="en-IN" dirty="0"/>
              <a:t>101.3 </a:t>
            </a:r>
            <a:r>
              <a:rPr lang="en-IN" dirty="0" err="1"/>
              <a:t>kN</a:t>
            </a:r>
            <a:r>
              <a:rPr lang="en-IN" dirty="0"/>
              <a:t>/m</a:t>
            </a:r>
            <a:r>
              <a:rPr lang="en-IN" baseline="30000" dirty="0"/>
              <a:t>2</a:t>
            </a:r>
            <a:endParaRPr lang="en-IN" dirty="0"/>
          </a:p>
          <a:p>
            <a:pPr marL="400050" lvl="1" indent="0" algn="just">
              <a:buNone/>
            </a:pPr>
            <a:r>
              <a:rPr lang="en-IN" dirty="0"/>
              <a:t>101.3 </a:t>
            </a:r>
            <a:r>
              <a:rPr lang="en-IN" dirty="0" err="1"/>
              <a:t>kPa</a:t>
            </a:r>
            <a:endParaRPr lang="en-IN" dirty="0"/>
          </a:p>
          <a:p>
            <a:pPr marL="400050" lvl="1" indent="0" algn="just">
              <a:buNone/>
            </a:pPr>
            <a:r>
              <a:rPr lang="en-IN" dirty="0"/>
              <a:t>1 </a:t>
            </a:r>
            <a:r>
              <a:rPr lang="en-IN" dirty="0" smtClean="0"/>
              <a:t>bar at sea level at 15</a:t>
            </a:r>
            <a:r>
              <a:rPr lang="en-IN" dirty="0" smtClean="0">
                <a:latin typeface="Cambria" panose="02040503050406030204" pitchFamily="18" charset="0"/>
              </a:rPr>
              <a:t>∘C</a:t>
            </a:r>
            <a:endParaRPr lang="en-IN" dirty="0"/>
          </a:p>
          <a:p>
            <a:pPr marL="400050" lvl="1" indent="0">
              <a:buNone/>
            </a:pPr>
            <a:endParaRPr lang="en-IN" dirty="0"/>
          </a:p>
        </p:txBody>
      </p:sp>
    </p:spTree>
    <p:extLst>
      <p:ext uri="{BB962C8B-B14F-4D97-AF65-F5344CB8AC3E}">
        <p14:creationId xmlns:p14="http://schemas.microsoft.com/office/powerpoint/2010/main" val="15444889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3208420"/>
            <a:ext cx="8915400" cy="3264277"/>
          </a:xfrm>
        </p:spPr>
        <p:txBody>
          <a:bodyPr/>
          <a:lstStyle/>
          <a:p>
            <a:pPr algn="just"/>
            <a:r>
              <a:rPr lang="en-IN" b="1" dirty="0" smtClean="0"/>
              <a:t>Absolute Pressure:</a:t>
            </a:r>
          </a:p>
          <a:p>
            <a:pPr marL="400050" lvl="1" indent="0" algn="just">
              <a:buNone/>
            </a:pPr>
            <a:r>
              <a:rPr lang="en-IN" dirty="0" smtClean="0"/>
              <a:t>When pressure is measured with reference to absolute zero pressure it is known as absolute pressure. i.e. absolute zero pressure line is taken as datum.</a:t>
            </a:r>
          </a:p>
          <a:p>
            <a:pPr algn="just"/>
            <a:r>
              <a:rPr lang="en-IN" b="1" dirty="0" smtClean="0"/>
              <a:t>Gauge Pressure:</a:t>
            </a:r>
          </a:p>
          <a:p>
            <a:pPr marL="400050" lvl="1" indent="0" algn="just">
              <a:buNone/>
            </a:pPr>
            <a:r>
              <a:rPr lang="en-IN" dirty="0" smtClean="0"/>
              <a:t>When pressure is measured with </a:t>
            </a:r>
            <a:r>
              <a:rPr lang="en-IN" dirty="0" err="1" smtClean="0"/>
              <a:t>referece</a:t>
            </a:r>
            <a:r>
              <a:rPr lang="en-IN" dirty="0" smtClean="0"/>
              <a:t> to atmospheric pressure , it is known as gauge pressure (+</a:t>
            </a:r>
            <a:r>
              <a:rPr lang="en-IN" dirty="0" err="1" smtClean="0"/>
              <a:t>ve</a:t>
            </a:r>
            <a:r>
              <a:rPr lang="en-IN" dirty="0" smtClean="0"/>
              <a:t> gauge pres.). Bourdon tube pressure gauge measures GP.</a:t>
            </a:r>
          </a:p>
          <a:p>
            <a:pPr algn="just"/>
            <a:r>
              <a:rPr lang="en-IN" b="1" dirty="0" err="1" smtClean="0"/>
              <a:t>Vaccum</a:t>
            </a:r>
            <a:r>
              <a:rPr lang="en-IN" b="1" dirty="0" smtClean="0"/>
              <a:t> Pressure:</a:t>
            </a:r>
          </a:p>
          <a:p>
            <a:pPr marL="400050" lvl="1" indent="0" algn="just">
              <a:buNone/>
            </a:pPr>
            <a:r>
              <a:rPr lang="en-IN" dirty="0" smtClean="0"/>
              <a:t>When pressure is measured with reference to atmospheric pressure, but it is below atmospheric pressure, it is known as </a:t>
            </a:r>
            <a:r>
              <a:rPr lang="en-IN" dirty="0" err="1" smtClean="0"/>
              <a:t>vaccum</a:t>
            </a:r>
            <a:r>
              <a:rPr lang="en-IN" dirty="0" smtClean="0"/>
              <a:t> pressure(-</a:t>
            </a:r>
            <a:r>
              <a:rPr lang="en-IN" dirty="0" err="1" smtClean="0"/>
              <a:t>ve</a:t>
            </a:r>
            <a:r>
              <a:rPr lang="en-IN" dirty="0" smtClean="0"/>
              <a:t> gauge pre.). </a:t>
            </a:r>
            <a:r>
              <a:rPr lang="en-IN" dirty="0" err="1" smtClean="0"/>
              <a:t>Berometer</a:t>
            </a:r>
            <a:r>
              <a:rPr lang="en-IN" dirty="0" smtClean="0"/>
              <a:t> measures VP.</a:t>
            </a:r>
          </a:p>
        </p:txBody>
      </p:sp>
      <p:pic>
        <p:nvPicPr>
          <p:cNvPr id="4" name="Picture 3" descr="http://ecoursesonline.iasri.res.in/pluginfile.php/99437/mod_resource/content/1/Module%202%20Lesson%201_files/image010.png"/>
          <p:cNvPicPr/>
          <p:nvPr/>
        </p:nvPicPr>
        <p:blipFill>
          <a:blip r:embed="rId2">
            <a:extLst>
              <a:ext uri="{28A0092B-C50C-407E-A947-70E740481C1C}">
                <a14:useLocalDpi xmlns:a14="http://schemas.microsoft.com/office/drawing/2010/main" val="0"/>
              </a:ext>
            </a:extLst>
          </a:blip>
          <a:srcRect/>
          <a:stretch>
            <a:fillRect/>
          </a:stretch>
        </p:blipFill>
        <p:spPr bwMode="auto">
          <a:xfrm>
            <a:off x="2589212" y="224588"/>
            <a:ext cx="8915400" cy="2983832"/>
          </a:xfrm>
          <a:prstGeom prst="rect">
            <a:avLst/>
          </a:prstGeom>
          <a:noFill/>
          <a:ln>
            <a:noFill/>
          </a:ln>
        </p:spPr>
      </p:pic>
    </p:spTree>
    <p:extLst>
      <p:ext uri="{BB962C8B-B14F-4D97-AF65-F5344CB8AC3E}">
        <p14:creationId xmlns:p14="http://schemas.microsoft.com/office/powerpoint/2010/main" val="95011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Pressure Measuring </a:t>
            </a:r>
            <a:r>
              <a:rPr lang="en-IN" dirty="0" smtClean="0"/>
              <a:t>Equipment's:</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0444463"/>
              </p:ext>
            </p:extLst>
          </p:nvPr>
        </p:nvGraphicFramePr>
        <p:xfrm>
          <a:off x="2181726" y="1524000"/>
          <a:ext cx="9680074"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13548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Piezometer</a:t>
            </a:r>
            <a:endParaRPr lang="en-IN" dirty="0"/>
          </a:p>
        </p:txBody>
      </p:sp>
      <p:sp>
        <p:nvSpPr>
          <p:cNvPr id="4" name="object 10"/>
          <p:cNvSpPr/>
          <p:nvPr/>
        </p:nvSpPr>
        <p:spPr>
          <a:xfrm>
            <a:off x="8518358" y="624110"/>
            <a:ext cx="3292160" cy="6017322"/>
          </a:xfrm>
          <a:prstGeom prst="rect">
            <a:avLst/>
          </a:prstGeom>
          <a:blipFill>
            <a:blip r:embed="rId2" cstate="print"/>
            <a:stretch>
              <a:fillRect/>
            </a:stretch>
          </a:blipFill>
        </p:spPr>
        <p:txBody>
          <a:bodyPr wrap="square" lIns="0" tIns="0" rIns="0" bIns="0" rtlCol="0"/>
          <a:lstStyle/>
          <a:p>
            <a:endParaRPr/>
          </a:p>
        </p:txBody>
      </p:sp>
      <p:sp>
        <p:nvSpPr>
          <p:cNvPr id="3" name="Content Placeholder 2"/>
          <p:cNvSpPr>
            <a:spLocks noGrp="1"/>
          </p:cNvSpPr>
          <p:nvPr>
            <p:ph idx="1"/>
          </p:nvPr>
        </p:nvSpPr>
        <p:spPr>
          <a:xfrm>
            <a:off x="2589212" y="1395663"/>
            <a:ext cx="7372935" cy="5245769"/>
          </a:xfrm>
        </p:spPr>
        <p:txBody>
          <a:bodyPr>
            <a:normAutofit/>
          </a:bodyPr>
          <a:lstStyle/>
          <a:p>
            <a:pPr marL="12700" marR="5080">
              <a:lnSpc>
                <a:spcPct val="100000"/>
              </a:lnSpc>
              <a:spcBef>
                <a:spcPts val="100"/>
              </a:spcBef>
            </a:pPr>
            <a:r>
              <a:rPr lang="en-GB" dirty="0">
                <a:latin typeface="Trebuchet MS"/>
                <a:cs typeface="Trebuchet MS"/>
              </a:rPr>
              <a:t>A </a:t>
            </a:r>
            <a:r>
              <a:rPr lang="en-GB" spc="-5" dirty="0">
                <a:latin typeface="Trebuchet MS"/>
                <a:cs typeface="Trebuchet MS"/>
              </a:rPr>
              <a:t>piezometer is the </a:t>
            </a:r>
            <a:r>
              <a:rPr lang="en-GB" dirty="0">
                <a:latin typeface="Trebuchet MS"/>
                <a:cs typeface="Trebuchet MS"/>
              </a:rPr>
              <a:t>simplest form </a:t>
            </a:r>
            <a:r>
              <a:rPr lang="en-GB" spc="-5" dirty="0">
                <a:latin typeface="Trebuchet MS"/>
                <a:cs typeface="Trebuchet MS"/>
              </a:rPr>
              <a:t>of the </a:t>
            </a:r>
            <a:r>
              <a:rPr lang="en-GB" spc="-40" dirty="0">
                <a:latin typeface="Trebuchet MS"/>
                <a:cs typeface="Trebuchet MS"/>
              </a:rPr>
              <a:t>manometer</a:t>
            </a:r>
            <a:r>
              <a:rPr lang="en-GB" spc="-40" dirty="0" smtClean="0">
                <a:latin typeface="Trebuchet MS"/>
                <a:cs typeface="Trebuchet MS"/>
              </a:rPr>
              <a:t>.</a:t>
            </a:r>
          </a:p>
          <a:p>
            <a:pPr marL="0" marR="5080" indent="0">
              <a:lnSpc>
                <a:spcPct val="100000"/>
              </a:lnSpc>
              <a:spcBef>
                <a:spcPts val="100"/>
              </a:spcBef>
              <a:buNone/>
            </a:pPr>
            <a:r>
              <a:rPr lang="en-GB" spc="-40" dirty="0">
                <a:latin typeface="Trebuchet MS"/>
                <a:cs typeface="Trebuchet MS"/>
              </a:rPr>
              <a:t>	</a:t>
            </a:r>
            <a:r>
              <a:rPr lang="en-GB" spc="-40" dirty="0" smtClean="0">
                <a:latin typeface="Trebuchet MS"/>
                <a:cs typeface="Trebuchet MS"/>
              </a:rPr>
              <a:t> </a:t>
            </a:r>
            <a:r>
              <a:rPr lang="en-GB" spc="-5" dirty="0">
                <a:latin typeface="Trebuchet MS"/>
                <a:cs typeface="Trebuchet MS"/>
              </a:rPr>
              <a:t>It  measures gauge pressure</a:t>
            </a:r>
            <a:r>
              <a:rPr lang="en-GB" spc="40" dirty="0">
                <a:latin typeface="Trebuchet MS"/>
                <a:cs typeface="Trebuchet MS"/>
              </a:rPr>
              <a:t> </a:t>
            </a:r>
            <a:r>
              <a:rPr lang="en-GB" spc="-60" dirty="0">
                <a:latin typeface="Trebuchet MS"/>
                <a:cs typeface="Trebuchet MS"/>
              </a:rPr>
              <a:t>only.</a:t>
            </a:r>
            <a:endParaRPr lang="en-GB" dirty="0">
              <a:latin typeface="Trebuchet MS"/>
              <a:cs typeface="Trebuchet MS"/>
            </a:endParaRPr>
          </a:p>
          <a:p>
            <a:pPr>
              <a:lnSpc>
                <a:spcPct val="100000"/>
              </a:lnSpc>
              <a:spcBef>
                <a:spcPts val="5"/>
              </a:spcBef>
            </a:pPr>
            <a:endParaRPr lang="en-GB" sz="2000" dirty="0">
              <a:latin typeface="Times New Roman"/>
              <a:cs typeface="Times New Roman"/>
            </a:endParaRPr>
          </a:p>
          <a:p>
            <a:pPr marL="12700" marR="1700530" algn="just">
              <a:lnSpc>
                <a:spcPct val="100000"/>
              </a:lnSpc>
            </a:pPr>
            <a:r>
              <a:rPr lang="en-GB" dirty="0">
                <a:latin typeface="Trebuchet MS"/>
                <a:cs typeface="Trebuchet MS"/>
              </a:rPr>
              <a:t>The </a:t>
            </a:r>
            <a:r>
              <a:rPr lang="en-GB" spc="-5" dirty="0">
                <a:latin typeface="Trebuchet MS"/>
                <a:cs typeface="Trebuchet MS"/>
              </a:rPr>
              <a:t>pressure at any point in the </a:t>
            </a:r>
            <a:r>
              <a:rPr lang="en-GB" dirty="0">
                <a:latin typeface="Trebuchet MS"/>
                <a:cs typeface="Trebuchet MS"/>
              </a:rPr>
              <a:t>liquid </a:t>
            </a:r>
            <a:r>
              <a:rPr lang="en-GB" spc="-5" dirty="0">
                <a:latin typeface="Trebuchet MS"/>
                <a:cs typeface="Trebuchet MS"/>
              </a:rPr>
              <a:t>is  indicated by the height </a:t>
            </a:r>
            <a:r>
              <a:rPr lang="en-GB" dirty="0">
                <a:latin typeface="Trebuchet MS"/>
                <a:cs typeface="Trebuchet MS"/>
              </a:rPr>
              <a:t>of </a:t>
            </a:r>
            <a:r>
              <a:rPr lang="en-GB" dirty="0" smtClean="0">
                <a:latin typeface="Trebuchet MS"/>
                <a:cs typeface="Trebuchet MS"/>
              </a:rPr>
              <a:t>	</a:t>
            </a:r>
            <a:r>
              <a:rPr lang="en-GB" spc="-5" dirty="0" smtClean="0">
                <a:latin typeface="Trebuchet MS"/>
                <a:cs typeface="Trebuchet MS"/>
              </a:rPr>
              <a:t>the </a:t>
            </a:r>
            <a:r>
              <a:rPr lang="en-GB" dirty="0">
                <a:latin typeface="Trebuchet MS"/>
                <a:cs typeface="Trebuchet MS"/>
              </a:rPr>
              <a:t>liquid </a:t>
            </a:r>
            <a:r>
              <a:rPr lang="en-GB" spc="-5" dirty="0">
                <a:latin typeface="Trebuchet MS"/>
                <a:cs typeface="Trebuchet MS"/>
              </a:rPr>
              <a:t>in the  tube above that </a:t>
            </a:r>
            <a:r>
              <a:rPr lang="en-GB" spc="-10" dirty="0">
                <a:latin typeface="Trebuchet MS"/>
                <a:cs typeface="Trebuchet MS"/>
              </a:rPr>
              <a:t>point, </a:t>
            </a:r>
            <a:r>
              <a:rPr lang="en-GB" spc="-5" dirty="0">
                <a:latin typeface="Trebuchet MS"/>
                <a:cs typeface="Trebuchet MS"/>
              </a:rPr>
              <a:t>which can </a:t>
            </a:r>
            <a:r>
              <a:rPr lang="en-GB" dirty="0">
                <a:latin typeface="Trebuchet MS"/>
                <a:cs typeface="Trebuchet MS"/>
              </a:rPr>
              <a:t>read on  </a:t>
            </a:r>
            <a:r>
              <a:rPr lang="en-GB" spc="-5" dirty="0">
                <a:latin typeface="Trebuchet MS"/>
                <a:cs typeface="Trebuchet MS"/>
              </a:rPr>
              <a:t>the </a:t>
            </a:r>
            <a:r>
              <a:rPr lang="en-GB" spc="-5" dirty="0" smtClean="0">
                <a:latin typeface="Trebuchet MS"/>
                <a:cs typeface="Trebuchet MS"/>
              </a:rPr>
              <a:t>	calibrated </a:t>
            </a:r>
            <a:r>
              <a:rPr lang="en-GB" dirty="0">
                <a:latin typeface="Trebuchet MS"/>
                <a:cs typeface="Trebuchet MS"/>
              </a:rPr>
              <a:t>scale on glass</a:t>
            </a:r>
            <a:r>
              <a:rPr lang="en-GB" spc="30" dirty="0">
                <a:latin typeface="Trebuchet MS"/>
                <a:cs typeface="Trebuchet MS"/>
              </a:rPr>
              <a:t> </a:t>
            </a:r>
            <a:r>
              <a:rPr lang="en-GB" spc="-10" dirty="0">
                <a:latin typeface="Trebuchet MS"/>
                <a:cs typeface="Trebuchet MS"/>
              </a:rPr>
              <a:t>tube</a:t>
            </a:r>
            <a:r>
              <a:rPr lang="en-GB" spc="-10" dirty="0" smtClean="0">
                <a:latin typeface="Trebuchet MS"/>
                <a:cs typeface="Trebuchet MS"/>
              </a:rPr>
              <a:t>.</a:t>
            </a:r>
          </a:p>
          <a:p>
            <a:pPr marL="12700" marR="1700530" algn="just">
              <a:lnSpc>
                <a:spcPct val="100000"/>
              </a:lnSpc>
            </a:pPr>
            <a:r>
              <a:rPr lang="en-GB" spc="-10" dirty="0" smtClean="0">
                <a:latin typeface="Trebuchet MS"/>
                <a:cs typeface="Trebuchet MS"/>
              </a:rPr>
              <a:t>It consist of a tube, one end of which is connected to pipeline in 	which pressure is required to be found out. The other end  is open 	to the atmosphere, in which liquid can rise freely without overflow. 	The 	height to weight the liquid rises up in the tube gives pressure 	head directly.</a:t>
            </a:r>
          </a:p>
          <a:p>
            <a:pPr marL="12700" algn="just">
              <a:lnSpc>
                <a:spcPct val="100000"/>
              </a:lnSpc>
            </a:pPr>
            <a:r>
              <a:rPr lang="en-GB" dirty="0">
                <a:latin typeface="Trebuchet MS"/>
                <a:cs typeface="Trebuchet MS"/>
              </a:rPr>
              <a:t>The </a:t>
            </a:r>
            <a:r>
              <a:rPr lang="en-GB" spc="-5" dirty="0">
                <a:latin typeface="Trebuchet MS"/>
                <a:cs typeface="Trebuchet MS"/>
              </a:rPr>
              <a:t>pressure at point </a:t>
            </a:r>
            <a:r>
              <a:rPr lang="en-GB" dirty="0">
                <a:latin typeface="Trebuchet MS"/>
                <a:cs typeface="Trebuchet MS"/>
              </a:rPr>
              <a:t>A </a:t>
            </a:r>
            <a:r>
              <a:rPr lang="en-GB" spc="-5" dirty="0">
                <a:latin typeface="Trebuchet MS"/>
                <a:cs typeface="Trebuchet MS"/>
              </a:rPr>
              <a:t>is </a:t>
            </a:r>
            <a:r>
              <a:rPr lang="en-GB" dirty="0">
                <a:latin typeface="Trebuchet MS"/>
                <a:cs typeface="Trebuchet MS"/>
              </a:rPr>
              <a:t>given</a:t>
            </a:r>
            <a:r>
              <a:rPr lang="en-GB" spc="-215" dirty="0">
                <a:latin typeface="Trebuchet MS"/>
                <a:cs typeface="Trebuchet MS"/>
              </a:rPr>
              <a:t> </a:t>
            </a:r>
            <a:r>
              <a:rPr lang="en-GB" spc="-5" dirty="0">
                <a:latin typeface="Trebuchet MS"/>
                <a:cs typeface="Trebuchet MS"/>
              </a:rPr>
              <a:t>by;</a:t>
            </a:r>
            <a:endParaRPr lang="en-GB" dirty="0">
              <a:latin typeface="Trebuchet MS"/>
              <a:cs typeface="Trebuchet MS"/>
            </a:endParaRPr>
          </a:p>
          <a:p>
            <a:pPr marL="127000" indent="0">
              <a:lnSpc>
                <a:spcPct val="100000"/>
              </a:lnSpc>
              <a:buNone/>
            </a:pPr>
            <a:r>
              <a:rPr lang="en-GB" spc="-105" dirty="0" smtClean="0">
                <a:latin typeface="DejaVu Sans"/>
                <a:cs typeface="DejaVu Sans"/>
              </a:rPr>
              <a:t>	𝑝 </a:t>
            </a:r>
            <a:r>
              <a:rPr lang="en-GB" spc="-220" dirty="0">
                <a:latin typeface="DejaVu Sans"/>
                <a:cs typeface="DejaVu Sans"/>
              </a:rPr>
              <a:t>= </a:t>
            </a:r>
            <a:r>
              <a:rPr lang="en-GB" spc="-90" dirty="0">
                <a:latin typeface="DejaVu Sans"/>
                <a:cs typeface="DejaVu Sans"/>
              </a:rPr>
              <a:t>𝜌𝑔ℎ </a:t>
            </a:r>
            <a:r>
              <a:rPr lang="en-GB" spc="-220" dirty="0">
                <a:latin typeface="DejaVu Sans"/>
                <a:cs typeface="DejaVu Sans"/>
              </a:rPr>
              <a:t>=</a:t>
            </a:r>
            <a:r>
              <a:rPr lang="en-GB" spc="70" dirty="0">
                <a:latin typeface="DejaVu Sans"/>
                <a:cs typeface="DejaVu Sans"/>
              </a:rPr>
              <a:t> 𝑤ℎ</a:t>
            </a:r>
            <a:endParaRPr lang="en-GB" dirty="0">
              <a:latin typeface="DejaVu Sans"/>
              <a:cs typeface="DejaVu Sans"/>
            </a:endParaRPr>
          </a:p>
          <a:p>
            <a:pPr marL="0" marR="1700530" indent="0" algn="just">
              <a:lnSpc>
                <a:spcPct val="100000"/>
              </a:lnSpc>
              <a:buNone/>
            </a:pPr>
            <a:r>
              <a:rPr lang="en-GB" dirty="0" smtClean="0">
                <a:latin typeface="Trebuchet MS"/>
                <a:cs typeface="Trebuchet MS"/>
              </a:rPr>
              <a:t>	Therefore h= p/</a:t>
            </a:r>
            <a:r>
              <a:rPr lang="en-GB" spc="-90" dirty="0">
                <a:latin typeface="DejaVu Sans"/>
                <a:cs typeface="DejaVu Sans"/>
              </a:rPr>
              <a:t> 𝜌𝑔</a:t>
            </a:r>
            <a:endParaRPr lang="en-GB" dirty="0">
              <a:latin typeface="Trebuchet MS"/>
              <a:cs typeface="Trebuchet MS"/>
            </a:endParaRPr>
          </a:p>
          <a:p>
            <a:pPr>
              <a:lnSpc>
                <a:spcPct val="100000"/>
              </a:lnSpc>
              <a:spcBef>
                <a:spcPts val="10"/>
              </a:spcBef>
            </a:pPr>
            <a:endParaRPr lang="en-GB" sz="2000" dirty="0">
              <a:latin typeface="Times New Roman"/>
              <a:cs typeface="Times New Roman"/>
            </a:endParaRPr>
          </a:p>
          <a:p>
            <a:endParaRPr lang="en-IN" dirty="0"/>
          </a:p>
        </p:txBody>
      </p:sp>
    </p:spTree>
    <p:extLst>
      <p:ext uri="{BB962C8B-B14F-4D97-AF65-F5344CB8AC3E}">
        <p14:creationId xmlns:p14="http://schemas.microsoft.com/office/powerpoint/2010/main" val="4093808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Simple U-tube Manometer</a:t>
            </a:r>
            <a:endParaRPr lang="en-IN" dirty="0"/>
          </a:p>
        </p:txBody>
      </p:sp>
      <p:sp>
        <p:nvSpPr>
          <p:cNvPr id="3" name="Content Placeholder 2"/>
          <p:cNvSpPr>
            <a:spLocks noGrp="1"/>
          </p:cNvSpPr>
          <p:nvPr>
            <p:ph idx="1"/>
          </p:nvPr>
        </p:nvSpPr>
        <p:spPr>
          <a:xfrm>
            <a:off x="2589212" y="2133600"/>
            <a:ext cx="6116906" cy="4061138"/>
          </a:xfrm>
        </p:spPr>
        <p:txBody>
          <a:bodyPr>
            <a:normAutofit/>
          </a:bodyPr>
          <a:lstStyle/>
          <a:p>
            <a:r>
              <a:rPr lang="en-IN" dirty="0" smtClean="0"/>
              <a:t>It is an improved form of a piezometer.</a:t>
            </a:r>
          </a:p>
          <a:p>
            <a:r>
              <a:rPr lang="en-IN" dirty="0" smtClean="0"/>
              <a:t>It consist of a tube bent in u- shape, one end of which is attached to the gauge point and the other is open to the atmosphere.</a:t>
            </a:r>
          </a:p>
          <a:p>
            <a:r>
              <a:rPr lang="en-IN" dirty="0" smtClean="0"/>
              <a:t>Heavy liquid like mercury (s= 13.6) is filled in the u-tube. It is also known as </a:t>
            </a:r>
            <a:r>
              <a:rPr lang="en-IN" dirty="0" err="1" smtClean="0"/>
              <a:t>manometric</a:t>
            </a:r>
            <a:r>
              <a:rPr lang="en-IN" dirty="0" smtClean="0"/>
              <a:t> fluid.</a:t>
            </a:r>
          </a:p>
          <a:p>
            <a:r>
              <a:rPr lang="en-IN" dirty="0" smtClean="0"/>
              <a:t>Due to pressure of liquid in the pipeline, mercury is displaced in the u-tube.</a:t>
            </a:r>
          </a:p>
          <a:p>
            <a:r>
              <a:rPr lang="en-IN" dirty="0" smtClean="0"/>
              <a:t>Displacement of mercury is measured in terms of head h1 and h2.</a:t>
            </a:r>
          </a:p>
          <a:p>
            <a:r>
              <a:rPr lang="en-IN" dirty="0" smtClean="0"/>
              <a:t>It can be used to measure high pressure and negative pressure.</a:t>
            </a:r>
          </a:p>
          <a:p>
            <a:endParaRPr lang="en-IN" dirty="0" smtClean="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06118" y="2133599"/>
            <a:ext cx="3485882" cy="3455831"/>
          </a:xfrm>
          <a:prstGeom prst="rect">
            <a:avLst/>
          </a:prstGeom>
        </p:spPr>
      </p:pic>
    </p:spTree>
    <p:extLst>
      <p:ext uri="{BB962C8B-B14F-4D97-AF65-F5344CB8AC3E}">
        <p14:creationId xmlns:p14="http://schemas.microsoft.com/office/powerpoint/2010/main" val="608461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2602092" y="566365"/>
                <a:ext cx="2961582" cy="5100339"/>
              </a:xfrm>
            </p:spPr>
            <p:txBody>
              <a:bodyPr/>
              <a:lstStyle/>
              <a:p>
                <a:r>
                  <a:rPr lang="en-IN" dirty="0" smtClean="0"/>
                  <a:t>For Positive pressure</a:t>
                </a:r>
              </a:p>
              <a:p>
                <a14:m>
                  <m:oMath xmlns:m="http://schemas.openxmlformats.org/officeDocument/2006/math">
                    <m:f>
                      <m:fPr>
                        <m:ctrlPr>
                          <a:rPr lang="en-IN" i="1" smtClean="0">
                            <a:latin typeface="Cambria Math" panose="02040503050406030204" pitchFamily="18" charset="0"/>
                          </a:rPr>
                        </m:ctrlPr>
                      </m:fPr>
                      <m:num>
                        <m:sSub>
                          <m:sSubPr>
                            <m:ctrlPr>
                              <a:rPr lang="en-IN" i="1">
                                <a:latin typeface="Cambria Math" panose="02040503050406030204" pitchFamily="18" charset="0"/>
                              </a:rPr>
                            </m:ctrlPr>
                          </m:sSubPr>
                          <m:e>
                            <m:r>
                              <a:rPr lang="en-IN" i="1">
                                <a:latin typeface="Cambria Math" panose="02040503050406030204" pitchFamily="18" charset="0"/>
                              </a:rPr>
                              <m:t>𝑃</m:t>
                            </m:r>
                          </m:e>
                          <m:sub>
                            <m:r>
                              <a:rPr lang="en-IN" i="1">
                                <a:latin typeface="Cambria Math" panose="02040503050406030204" pitchFamily="18" charset="0"/>
                              </a:rPr>
                              <m:t>𝐴</m:t>
                            </m:r>
                          </m:sub>
                        </m:sSub>
                      </m:num>
                      <m:den>
                        <m:r>
                          <a:rPr lang="en-IN" i="1" smtClean="0">
                            <a:latin typeface="Cambria Math" panose="02040503050406030204" pitchFamily="18" charset="0"/>
                            <a:ea typeface="Cambria Math" panose="02040503050406030204" pitchFamily="18" charset="0"/>
                          </a:rPr>
                          <m:t>𝜌</m:t>
                        </m:r>
                        <m:r>
                          <a:rPr lang="en-IN" i="1" smtClean="0">
                            <a:latin typeface="Cambria Math" panose="02040503050406030204" pitchFamily="18" charset="0"/>
                            <a:ea typeface="Cambria Math" panose="02040503050406030204" pitchFamily="18" charset="0"/>
                          </a:rPr>
                          <m:t>×</m:t>
                        </m:r>
                        <m:r>
                          <a:rPr lang="en-IN" b="0" i="1" smtClean="0">
                            <a:latin typeface="Cambria Math" panose="02040503050406030204" pitchFamily="18" charset="0"/>
                            <a:ea typeface="Cambria Math" panose="02040503050406030204" pitchFamily="18" charset="0"/>
                          </a:rPr>
                          <m:t>𝑔</m:t>
                        </m:r>
                      </m:den>
                    </m:f>
                    <m:r>
                      <a:rPr lang="en-IN" b="0" i="1" smtClean="0">
                        <a:latin typeface="Cambria Math" panose="02040503050406030204" pitchFamily="18" charset="0"/>
                      </a:rPr>
                      <m:t>+</m:t>
                    </m:r>
                    <m:sSub>
                      <m:sSubPr>
                        <m:ctrlPr>
                          <a:rPr lang="en-IN" b="0" i="1" smtClean="0">
                            <a:latin typeface="Cambria Math" panose="02040503050406030204" pitchFamily="18" charset="0"/>
                          </a:rPr>
                        </m:ctrlPr>
                      </m:sSubPr>
                      <m:e>
                        <m:r>
                          <a:rPr lang="en-IN" b="0" i="1" smtClean="0">
                            <a:latin typeface="Cambria Math" panose="02040503050406030204" pitchFamily="18" charset="0"/>
                          </a:rPr>
                          <m:t>𝑠</m:t>
                        </m:r>
                      </m:e>
                      <m:sub>
                        <m:r>
                          <a:rPr lang="en-IN" b="0" i="1" smtClean="0">
                            <a:latin typeface="Cambria Math" panose="02040503050406030204" pitchFamily="18" charset="0"/>
                          </a:rPr>
                          <m:t>1</m:t>
                        </m:r>
                      </m:sub>
                    </m:sSub>
                    <m:sSub>
                      <m:sSubPr>
                        <m:ctrlPr>
                          <a:rPr lang="en-IN" b="0" i="1" smtClean="0">
                            <a:latin typeface="Cambria Math" panose="02040503050406030204" pitchFamily="18" charset="0"/>
                          </a:rPr>
                        </m:ctrlPr>
                      </m:sSubPr>
                      <m:e>
                        <m:r>
                          <a:rPr lang="en-IN" b="0" i="1" smtClean="0">
                            <a:latin typeface="Cambria Math" panose="02040503050406030204" pitchFamily="18" charset="0"/>
                          </a:rPr>
                          <m:t>h</m:t>
                        </m:r>
                      </m:e>
                      <m:sub>
                        <m:r>
                          <a:rPr lang="en-IN" b="0" i="1" smtClean="0">
                            <a:latin typeface="Cambria Math" panose="02040503050406030204" pitchFamily="18" charset="0"/>
                          </a:rPr>
                          <m:t>1</m:t>
                        </m:r>
                      </m:sub>
                    </m:sSub>
                    <m:r>
                      <a:rPr lang="en-IN" b="0" i="1" smtClean="0">
                        <a:latin typeface="Cambria Math" panose="02040503050406030204" pitchFamily="18" charset="0"/>
                        <a:ea typeface="Cambria Math" panose="02040503050406030204" pitchFamily="18" charset="0"/>
                      </a:rPr>
                      <m:t>−</m:t>
                    </m:r>
                    <m:sSub>
                      <m:sSubPr>
                        <m:ctrlPr>
                          <a:rPr lang="en-IN" b="0" i="1" smtClean="0">
                            <a:latin typeface="Cambria Math" panose="02040503050406030204" pitchFamily="18" charset="0"/>
                            <a:ea typeface="Cambria Math" panose="02040503050406030204" pitchFamily="18" charset="0"/>
                          </a:rPr>
                        </m:ctrlPr>
                      </m:sSubPr>
                      <m:e>
                        <m:r>
                          <a:rPr lang="en-IN" b="0" i="1" smtClean="0">
                            <a:latin typeface="Cambria Math" panose="02040503050406030204" pitchFamily="18" charset="0"/>
                            <a:ea typeface="Cambria Math" panose="02040503050406030204" pitchFamily="18" charset="0"/>
                          </a:rPr>
                          <m:t>𝑠</m:t>
                        </m:r>
                      </m:e>
                      <m:sub>
                        <m:r>
                          <a:rPr lang="en-IN" b="0" i="1" smtClean="0">
                            <a:latin typeface="Cambria Math" panose="02040503050406030204" pitchFamily="18" charset="0"/>
                            <a:ea typeface="Cambria Math" panose="02040503050406030204" pitchFamily="18" charset="0"/>
                          </a:rPr>
                          <m:t>2</m:t>
                        </m:r>
                      </m:sub>
                    </m:sSub>
                    <m:sSub>
                      <m:sSubPr>
                        <m:ctrlPr>
                          <a:rPr lang="en-IN" b="0" i="1" smtClean="0">
                            <a:latin typeface="Cambria Math" panose="02040503050406030204" pitchFamily="18" charset="0"/>
                            <a:ea typeface="Cambria Math" panose="02040503050406030204" pitchFamily="18" charset="0"/>
                          </a:rPr>
                        </m:ctrlPr>
                      </m:sSubPr>
                      <m:e>
                        <m:r>
                          <a:rPr lang="en-IN" b="0" i="1" smtClean="0">
                            <a:latin typeface="Cambria Math" panose="02040503050406030204" pitchFamily="18" charset="0"/>
                            <a:ea typeface="Cambria Math" panose="02040503050406030204" pitchFamily="18" charset="0"/>
                          </a:rPr>
                          <m:t>h</m:t>
                        </m:r>
                      </m:e>
                      <m:sub>
                        <m:r>
                          <a:rPr lang="en-IN" b="0" i="1" smtClean="0">
                            <a:latin typeface="Cambria Math" panose="02040503050406030204" pitchFamily="18" charset="0"/>
                            <a:ea typeface="Cambria Math" panose="02040503050406030204" pitchFamily="18" charset="0"/>
                          </a:rPr>
                          <m:t>2</m:t>
                        </m:r>
                      </m:sub>
                    </m:sSub>
                    <m:r>
                      <a:rPr lang="en-IN" b="0" i="1" smtClean="0">
                        <a:latin typeface="Cambria Math" panose="02040503050406030204" pitchFamily="18" charset="0"/>
                        <a:ea typeface="Cambria Math" panose="02040503050406030204" pitchFamily="18" charset="0"/>
                      </a:rPr>
                      <m:t>=0</m:t>
                    </m:r>
                  </m:oMath>
                </a14:m>
                <a:endParaRPr lang="en-IN" b="0" dirty="0" smtClean="0">
                  <a:ea typeface="Cambria Math" panose="02040503050406030204" pitchFamily="18" charset="0"/>
                </a:endParaRPr>
              </a:p>
              <a:p>
                <a14:m>
                  <m:oMath xmlns:m="http://schemas.openxmlformats.org/officeDocument/2006/math">
                    <m:f>
                      <m:fPr>
                        <m:ctrlPr>
                          <a:rPr lang="en-IN" i="1">
                            <a:latin typeface="Cambria Math" panose="02040503050406030204" pitchFamily="18" charset="0"/>
                          </a:rPr>
                        </m:ctrlPr>
                      </m:fPr>
                      <m:num>
                        <m:sSub>
                          <m:sSubPr>
                            <m:ctrlPr>
                              <a:rPr lang="en-IN" i="1">
                                <a:latin typeface="Cambria Math" panose="02040503050406030204" pitchFamily="18" charset="0"/>
                              </a:rPr>
                            </m:ctrlPr>
                          </m:sSubPr>
                          <m:e>
                            <m:r>
                              <a:rPr lang="en-IN" i="1">
                                <a:latin typeface="Cambria Math" panose="02040503050406030204" pitchFamily="18" charset="0"/>
                              </a:rPr>
                              <m:t>𝑃</m:t>
                            </m:r>
                          </m:e>
                          <m:sub>
                            <m:r>
                              <a:rPr lang="en-IN" i="1">
                                <a:latin typeface="Cambria Math" panose="02040503050406030204" pitchFamily="18" charset="0"/>
                              </a:rPr>
                              <m:t>𝐴</m:t>
                            </m:r>
                          </m:sub>
                        </m:sSub>
                      </m:num>
                      <m:den>
                        <m:r>
                          <a:rPr lang="en-IN" i="1">
                            <a:latin typeface="Cambria Math" panose="02040503050406030204" pitchFamily="18" charset="0"/>
                            <a:ea typeface="Cambria Math" panose="02040503050406030204" pitchFamily="18" charset="0"/>
                          </a:rPr>
                          <m:t>𝜌</m:t>
                        </m:r>
                        <m:r>
                          <a:rPr lang="en-IN" i="1">
                            <a:latin typeface="Cambria Math" panose="02040503050406030204" pitchFamily="18" charset="0"/>
                            <a:ea typeface="Cambria Math" panose="02040503050406030204" pitchFamily="18" charset="0"/>
                          </a:rPr>
                          <m:t>×</m:t>
                        </m:r>
                        <m:r>
                          <a:rPr lang="en-IN" i="1">
                            <a:latin typeface="Cambria Math" panose="02040503050406030204" pitchFamily="18" charset="0"/>
                            <a:ea typeface="Cambria Math" panose="02040503050406030204" pitchFamily="18" charset="0"/>
                          </a:rPr>
                          <m:t>𝑔</m:t>
                        </m:r>
                      </m:den>
                    </m:f>
                    <m:r>
                      <a:rPr lang="en-IN" i="1" smtClean="0">
                        <a:latin typeface="Cambria Math" panose="02040503050406030204" pitchFamily="18" charset="0"/>
                      </a:rPr>
                      <m:t>=</m:t>
                    </m:r>
                    <m:r>
                      <a:rPr lang="en-IN" i="1" smtClean="0">
                        <a:latin typeface="Cambria Math" panose="02040503050406030204" pitchFamily="18" charset="0"/>
                        <a:ea typeface="Cambria Math" panose="02040503050406030204" pitchFamily="18" charset="0"/>
                      </a:rPr>
                      <m:t>−</m:t>
                    </m:r>
                    <m:sSub>
                      <m:sSubPr>
                        <m:ctrlPr>
                          <a:rPr lang="en-IN" i="1">
                            <a:latin typeface="Cambria Math" panose="02040503050406030204" pitchFamily="18" charset="0"/>
                          </a:rPr>
                        </m:ctrlPr>
                      </m:sSubPr>
                      <m:e>
                        <m:r>
                          <a:rPr lang="en-IN" i="1">
                            <a:latin typeface="Cambria Math" panose="02040503050406030204" pitchFamily="18" charset="0"/>
                          </a:rPr>
                          <m:t>𝑠</m:t>
                        </m:r>
                      </m:e>
                      <m:sub>
                        <m:r>
                          <a:rPr lang="en-IN" i="1">
                            <a:latin typeface="Cambria Math" panose="02040503050406030204" pitchFamily="18" charset="0"/>
                          </a:rPr>
                          <m:t>1</m:t>
                        </m:r>
                      </m:sub>
                    </m:sSub>
                    <m:sSub>
                      <m:sSubPr>
                        <m:ctrlPr>
                          <a:rPr lang="en-IN" i="1">
                            <a:latin typeface="Cambria Math" panose="02040503050406030204" pitchFamily="18" charset="0"/>
                          </a:rPr>
                        </m:ctrlPr>
                      </m:sSubPr>
                      <m:e>
                        <m:r>
                          <a:rPr lang="en-IN" i="1">
                            <a:latin typeface="Cambria Math" panose="02040503050406030204" pitchFamily="18" charset="0"/>
                          </a:rPr>
                          <m:t>h</m:t>
                        </m:r>
                      </m:e>
                      <m:sub>
                        <m:r>
                          <a:rPr lang="en-IN" i="1">
                            <a:latin typeface="Cambria Math" panose="02040503050406030204" pitchFamily="18" charset="0"/>
                          </a:rPr>
                          <m:t>1</m:t>
                        </m:r>
                      </m:sub>
                    </m:sSub>
                    <m:r>
                      <a:rPr lang="en-IN" i="1" smtClean="0">
                        <a:latin typeface="Cambria Math" panose="02040503050406030204" pitchFamily="18" charset="0"/>
                        <a:ea typeface="Cambria Math" panose="02040503050406030204" pitchFamily="18" charset="0"/>
                      </a:rPr>
                      <m:t>+</m:t>
                    </m:r>
                    <m:sSub>
                      <m:sSubPr>
                        <m:ctrlPr>
                          <a:rPr lang="en-IN" i="1">
                            <a:latin typeface="Cambria Math" panose="02040503050406030204" pitchFamily="18" charset="0"/>
                            <a:ea typeface="Cambria Math" panose="02040503050406030204" pitchFamily="18" charset="0"/>
                          </a:rPr>
                        </m:ctrlPr>
                      </m:sSubPr>
                      <m:e>
                        <m:r>
                          <a:rPr lang="en-IN" i="1">
                            <a:latin typeface="Cambria Math" panose="02040503050406030204" pitchFamily="18" charset="0"/>
                            <a:ea typeface="Cambria Math" panose="02040503050406030204" pitchFamily="18" charset="0"/>
                          </a:rPr>
                          <m:t>𝑠</m:t>
                        </m:r>
                      </m:e>
                      <m:sub>
                        <m:r>
                          <a:rPr lang="en-IN" i="1">
                            <a:latin typeface="Cambria Math" panose="02040503050406030204" pitchFamily="18" charset="0"/>
                            <a:ea typeface="Cambria Math" panose="02040503050406030204" pitchFamily="18" charset="0"/>
                          </a:rPr>
                          <m:t>2</m:t>
                        </m:r>
                      </m:sub>
                    </m:sSub>
                    <m:sSub>
                      <m:sSubPr>
                        <m:ctrlPr>
                          <a:rPr lang="en-IN" i="1">
                            <a:latin typeface="Cambria Math" panose="02040503050406030204" pitchFamily="18" charset="0"/>
                            <a:ea typeface="Cambria Math" panose="02040503050406030204" pitchFamily="18" charset="0"/>
                          </a:rPr>
                        </m:ctrlPr>
                      </m:sSubPr>
                      <m:e>
                        <m:r>
                          <a:rPr lang="en-IN" i="1">
                            <a:latin typeface="Cambria Math" panose="02040503050406030204" pitchFamily="18" charset="0"/>
                            <a:ea typeface="Cambria Math" panose="02040503050406030204" pitchFamily="18" charset="0"/>
                          </a:rPr>
                          <m:t>h</m:t>
                        </m:r>
                      </m:e>
                      <m:sub>
                        <m:r>
                          <a:rPr lang="en-IN" i="1">
                            <a:latin typeface="Cambria Math" panose="02040503050406030204" pitchFamily="18" charset="0"/>
                            <a:ea typeface="Cambria Math" panose="02040503050406030204" pitchFamily="18" charset="0"/>
                          </a:rPr>
                          <m:t>2</m:t>
                        </m:r>
                      </m:sub>
                    </m:sSub>
                  </m:oMath>
                </a14:m>
                <a:endParaRPr lang="en-IN" dirty="0" smtClean="0">
                  <a:ea typeface="Cambria Math" panose="02040503050406030204" pitchFamily="18" charset="0"/>
                </a:endParaRPr>
              </a:p>
              <a:p>
                <a:r>
                  <a:rPr lang="en-IN" dirty="0" smtClean="0">
                    <a:ea typeface="Cambria Math" panose="02040503050406030204" pitchFamily="18" charset="0"/>
                  </a:rPr>
                  <a:t>h</a:t>
                </a:r>
                <a14:m>
                  <m:oMath xmlns:m="http://schemas.openxmlformats.org/officeDocument/2006/math">
                    <m:r>
                      <a:rPr lang="en-IN" i="1">
                        <a:latin typeface="Cambria Math" panose="02040503050406030204" pitchFamily="18" charset="0"/>
                      </a:rPr>
                      <m:t>=</m:t>
                    </m:r>
                    <m:r>
                      <a:rPr lang="en-IN" i="1">
                        <a:latin typeface="Cambria Math" panose="02040503050406030204" pitchFamily="18" charset="0"/>
                        <a:ea typeface="Cambria Math" panose="02040503050406030204" pitchFamily="18" charset="0"/>
                      </a:rPr>
                      <m:t>−</m:t>
                    </m:r>
                    <m:sSub>
                      <m:sSubPr>
                        <m:ctrlPr>
                          <a:rPr lang="en-IN" i="1">
                            <a:latin typeface="Cambria Math" panose="02040503050406030204" pitchFamily="18" charset="0"/>
                          </a:rPr>
                        </m:ctrlPr>
                      </m:sSubPr>
                      <m:e>
                        <m:r>
                          <a:rPr lang="en-IN" i="1">
                            <a:latin typeface="Cambria Math" panose="02040503050406030204" pitchFamily="18" charset="0"/>
                          </a:rPr>
                          <m:t>𝑠</m:t>
                        </m:r>
                      </m:e>
                      <m:sub>
                        <m:r>
                          <a:rPr lang="en-IN" i="1">
                            <a:latin typeface="Cambria Math" panose="02040503050406030204" pitchFamily="18" charset="0"/>
                          </a:rPr>
                          <m:t>1</m:t>
                        </m:r>
                      </m:sub>
                    </m:sSub>
                    <m:sSub>
                      <m:sSubPr>
                        <m:ctrlPr>
                          <a:rPr lang="en-IN" i="1">
                            <a:latin typeface="Cambria Math" panose="02040503050406030204" pitchFamily="18" charset="0"/>
                          </a:rPr>
                        </m:ctrlPr>
                      </m:sSubPr>
                      <m:e>
                        <m:r>
                          <a:rPr lang="en-IN" i="1">
                            <a:latin typeface="Cambria Math" panose="02040503050406030204" pitchFamily="18" charset="0"/>
                          </a:rPr>
                          <m:t>h</m:t>
                        </m:r>
                      </m:e>
                      <m:sub>
                        <m:r>
                          <a:rPr lang="en-IN" i="1">
                            <a:latin typeface="Cambria Math" panose="02040503050406030204" pitchFamily="18" charset="0"/>
                          </a:rPr>
                          <m:t>1</m:t>
                        </m:r>
                      </m:sub>
                    </m:sSub>
                    <m:r>
                      <a:rPr lang="en-IN" i="1">
                        <a:latin typeface="Cambria Math" panose="02040503050406030204" pitchFamily="18" charset="0"/>
                        <a:ea typeface="Cambria Math" panose="02040503050406030204" pitchFamily="18" charset="0"/>
                      </a:rPr>
                      <m:t>+</m:t>
                    </m:r>
                    <m:sSub>
                      <m:sSubPr>
                        <m:ctrlPr>
                          <a:rPr lang="en-IN" i="1">
                            <a:latin typeface="Cambria Math" panose="02040503050406030204" pitchFamily="18" charset="0"/>
                            <a:ea typeface="Cambria Math" panose="02040503050406030204" pitchFamily="18" charset="0"/>
                          </a:rPr>
                        </m:ctrlPr>
                      </m:sSubPr>
                      <m:e>
                        <m:r>
                          <a:rPr lang="en-IN" i="1">
                            <a:latin typeface="Cambria Math" panose="02040503050406030204" pitchFamily="18" charset="0"/>
                            <a:ea typeface="Cambria Math" panose="02040503050406030204" pitchFamily="18" charset="0"/>
                          </a:rPr>
                          <m:t>𝑠</m:t>
                        </m:r>
                      </m:e>
                      <m:sub>
                        <m:r>
                          <a:rPr lang="en-IN" i="1">
                            <a:latin typeface="Cambria Math" panose="02040503050406030204" pitchFamily="18" charset="0"/>
                            <a:ea typeface="Cambria Math" panose="02040503050406030204" pitchFamily="18" charset="0"/>
                          </a:rPr>
                          <m:t>2</m:t>
                        </m:r>
                      </m:sub>
                    </m:sSub>
                    <m:sSub>
                      <m:sSubPr>
                        <m:ctrlPr>
                          <a:rPr lang="en-IN" i="1">
                            <a:latin typeface="Cambria Math" panose="02040503050406030204" pitchFamily="18" charset="0"/>
                            <a:ea typeface="Cambria Math" panose="02040503050406030204" pitchFamily="18" charset="0"/>
                          </a:rPr>
                        </m:ctrlPr>
                      </m:sSubPr>
                      <m:e>
                        <m:r>
                          <a:rPr lang="en-IN" i="1">
                            <a:latin typeface="Cambria Math" panose="02040503050406030204" pitchFamily="18" charset="0"/>
                            <a:ea typeface="Cambria Math" panose="02040503050406030204" pitchFamily="18" charset="0"/>
                          </a:rPr>
                          <m:t>h</m:t>
                        </m:r>
                      </m:e>
                      <m:sub>
                        <m:r>
                          <a:rPr lang="en-IN" i="1">
                            <a:latin typeface="Cambria Math" panose="02040503050406030204" pitchFamily="18" charset="0"/>
                            <a:ea typeface="Cambria Math" panose="02040503050406030204" pitchFamily="18" charset="0"/>
                          </a:rPr>
                          <m:t>2</m:t>
                        </m:r>
                      </m:sub>
                    </m:sSub>
                  </m:oMath>
                </a14:m>
                <a:endParaRPr lang="en-IN" dirty="0" smtClean="0">
                  <a:ea typeface="Cambria Math" panose="02040503050406030204" pitchFamily="18" charset="0"/>
                </a:endParaRPr>
              </a:p>
              <a:p>
                <a:endParaRPr lang="en-IN" dirty="0" smtClean="0"/>
              </a:p>
              <a:p>
                <a:endParaRPr lang="en-IN" dirty="0"/>
              </a:p>
              <a:p>
                <a:endParaRPr lang="en-IN" dirty="0" smtClean="0"/>
              </a:p>
              <a:p>
                <a:r>
                  <a:rPr lang="en-IN" dirty="0" smtClean="0"/>
                  <a:t>For Negative </a:t>
                </a:r>
                <a:r>
                  <a:rPr lang="en-IN" dirty="0"/>
                  <a:t>pressure</a:t>
                </a:r>
              </a:p>
              <a:p>
                <a14:m>
                  <m:oMath xmlns:m="http://schemas.openxmlformats.org/officeDocument/2006/math">
                    <m:f>
                      <m:fPr>
                        <m:ctrlPr>
                          <a:rPr lang="en-IN" i="1">
                            <a:latin typeface="Cambria Math" panose="02040503050406030204" pitchFamily="18" charset="0"/>
                          </a:rPr>
                        </m:ctrlPr>
                      </m:fPr>
                      <m:num>
                        <m:sSub>
                          <m:sSubPr>
                            <m:ctrlPr>
                              <a:rPr lang="en-IN" i="1">
                                <a:latin typeface="Cambria Math" panose="02040503050406030204" pitchFamily="18" charset="0"/>
                              </a:rPr>
                            </m:ctrlPr>
                          </m:sSubPr>
                          <m:e>
                            <m:r>
                              <a:rPr lang="en-IN" i="1">
                                <a:latin typeface="Cambria Math" panose="02040503050406030204" pitchFamily="18" charset="0"/>
                              </a:rPr>
                              <m:t>𝑃</m:t>
                            </m:r>
                          </m:e>
                          <m:sub>
                            <m:r>
                              <a:rPr lang="en-IN" i="1">
                                <a:latin typeface="Cambria Math" panose="02040503050406030204" pitchFamily="18" charset="0"/>
                              </a:rPr>
                              <m:t>𝐴</m:t>
                            </m:r>
                          </m:sub>
                        </m:sSub>
                      </m:num>
                      <m:den>
                        <m:r>
                          <a:rPr lang="en-IN" i="1">
                            <a:latin typeface="Cambria Math" panose="02040503050406030204" pitchFamily="18" charset="0"/>
                            <a:ea typeface="Cambria Math" panose="02040503050406030204" pitchFamily="18" charset="0"/>
                          </a:rPr>
                          <m:t>𝜌</m:t>
                        </m:r>
                        <m:r>
                          <a:rPr lang="en-IN" i="1">
                            <a:latin typeface="Cambria Math" panose="02040503050406030204" pitchFamily="18" charset="0"/>
                            <a:ea typeface="Cambria Math" panose="02040503050406030204" pitchFamily="18" charset="0"/>
                          </a:rPr>
                          <m:t>×</m:t>
                        </m:r>
                        <m:r>
                          <a:rPr lang="en-IN" i="1">
                            <a:latin typeface="Cambria Math" panose="02040503050406030204" pitchFamily="18" charset="0"/>
                            <a:ea typeface="Cambria Math" panose="02040503050406030204" pitchFamily="18" charset="0"/>
                          </a:rPr>
                          <m:t>𝑔</m:t>
                        </m:r>
                      </m:den>
                    </m:f>
                    <m:r>
                      <a:rPr lang="en-IN" i="1">
                        <a:latin typeface="Cambria Math" panose="02040503050406030204" pitchFamily="18" charset="0"/>
                      </a:rPr>
                      <m:t>+</m:t>
                    </m:r>
                    <m:sSub>
                      <m:sSubPr>
                        <m:ctrlPr>
                          <a:rPr lang="en-IN" i="1">
                            <a:latin typeface="Cambria Math" panose="02040503050406030204" pitchFamily="18" charset="0"/>
                          </a:rPr>
                        </m:ctrlPr>
                      </m:sSubPr>
                      <m:e>
                        <m:r>
                          <a:rPr lang="en-IN" i="1">
                            <a:latin typeface="Cambria Math" panose="02040503050406030204" pitchFamily="18" charset="0"/>
                          </a:rPr>
                          <m:t>𝑠</m:t>
                        </m:r>
                      </m:e>
                      <m:sub>
                        <m:r>
                          <a:rPr lang="en-IN" i="1">
                            <a:latin typeface="Cambria Math" panose="02040503050406030204" pitchFamily="18" charset="0"/>
                          </a:rPr>
                          <m:t>1</m:t>
                        </m:r>
                      </m:sub>
                    </m:sSub>
                    <m:sSub>
                      <m:sSubPr>
                        <m:ctrlPr>
                          <a:rPr lang="en-IN" i="1">
                            <a:latin typeface="Cambria Math" panose="02040503050406030204" pitchFamily="18" charset="0"/>
                          </a:rPr>
                        </m:ctrlPr>
                      </m:sSubPr>
                      <m:e>
                        <m:r>
                          <a:rPr lang="en-IN" i="1">
                            <a:latin typeface="Cambria Math" panose="02040503050406030204" pitchFamily="18" charset="0"/>
                          </a:rPr>
                          <m:t>h</m:t>
                        </m:r>
                      </m:e>
                      <m:sub>
                        <m:r>
                          <a:rPr lang="en-IN" i="1">
                            <a:latin typeface="Cambria Math" panose="02040503050406030204" pitchFamily="18" charset="0"/>
                          </a:rPr>
                          <m:t>1</m:t>
                        </m:r>
                      </m:sub>
                    </m:sSub>
                    <m:r>
                      <a:rPr lang="en-IN" i="1" smtClean="0">
                        <a:latin typeface="Cambria Math" panose="02040503050406030204" pitchFamily="18" charset="0"/>
                        <a:ea typeface="Cambria Math" panose="02040503050406030204" pitchFamily="18" charset="0"/>
                      </a:rPr>
                      <m:t>+</m:t>
                    </m:r>
                    <m:sSub>
                      <m:sSubPr>
                        <m:ctrlPr>
                          <a:rPr lang="en-IN" i="1">
                            <a:latin typeface="Cambria Math" panose="02040503050406030204" pitchFamily="18" charset="0"/>
                            <a:ea typeface="Cambria Math" panose="02040503050406030204" pitchFamily="18" charset="0"/>
                          </a:rPr>
                        </m:ctrlPr>
                      </m:sSubPr>
                      <m:e>
                        <m:r>
                          <a:rPr lang="en-IN" i="1">
                            <a:latin typeface="Cambria Math" panose="02040503050406030204" pitchFamily="18" charset="0"/>
                            <a:ea typeface="Cambria Math" panose="02040503050406030204" pitchFamily="18" charset="0"/>
                          </a:rPr>
                          <m:t>𝑠</m:t>
                        </m:r>
                      </m:e>
                      <m:sub>
                        <m:r>
                          <a:rPr lang="en-IN" i="1">
                            <a:latin typeface="Cambria Math" panose="02040503050406030204" pitchFamily="18" charset="0"/>
                            <a:ea typeface="Cambria Math" panose="02040503050406030204" pitchFamily="18" charset="0"/>
                          </a:rPr>
                          <m:t>2</m:t>
                        </m:r>
                      </m:sub>
                    </m:sSub>
                    <m:sSub>
                      <m:sSubPr>
                        <m:ctrlPr>
                          <a:rPr lang="en-IN" i="1">
                            <a:latin typeface="Cambria Math" panose="02040503050406030204" pitchFamily="18" charset="0"/>
                            <a:ea typeface="Cambria Math" panose="02040503050406030204" pitchFamily="18" charset="0"/>
                          </a:rPr>
                        </m:ctrlPr>
                      </m:sSubPr>
                      <m:e>
                        <m:r>
                          <a:rPr lang="en-IN" i="1">
                            <a:latin typeface="Cambria Math" panose="02040503050406030204" pitchFamily="18" charset="0"/>
                            <a:ea typeface="Cambria Math" panose="02040503050406030204" pitchFamily="18" charset="0"/>
                          </a:rPr>
                          <m:t>h</m:t>
                        </m:r>
                      </m:e>
                      <m:sub>
                        <m:r>
                          <a:rPr lang="en-IN" i="1">
                            <a:latin typeface="Cambria Math" panose="02040503050406030204" pitchFamily="18" charset="0"/>
                            <a:ea typeface="Cambria Math" panose="02040503050406030204" pitchFamily="18" charset="0"/>
                          </a:rPr>
                          <m:t>2</m:t>
                        </m:r>
                      </m:sub>
                    </m:sSub>
                    <m:r>
                      <a:rPr lang="en-IN" i="1">
                        <a:latin typeface="Cambria Math" panose="02040503050406030204" pitchFamily="18" charset="0"/>
                        <a:ea typeface="Cambria Math" panose="02040503050406030204" pitchFamily="18" charset="0"/>
                      </a:rPr>
                      <m:t>=0</m:t>
                    </m:r>
                  </m:oMath>
                </a14:m>
                <a:endParaRPr lang="en-IN" dirty="0">
                  <a:ea typeface="Cambria Math" panose="02040503050406030204" pitchFamily="18" charset="0"/>
                </a:endParaRPr>
              </a:p>
              <a:p>
                <a14:m>
                  <m:oMath xmlns:m="http://schemas.openxmlformats.org/officeDocument/2006/math">
                    <m:f>
                      <m:fPr>
                        <m:ctrlPr>
                          <a:rPr lang="en-IN" i="1">
                            <a:latin typeface="Cambria Math" panose="02040503050406030204" pitchFamily="18" charset="0"/>
                          </a:rPr>
                        </m:ctrlPr>
                      </m:fPr>
                      <m:num>
                        <m:sSub>
                          <m:sSubPr>
                            <m:ctrlPr>
                              <a:rPr lang="en-IN" i="1">
                                <a:latin typeface="Cambria Math" panose="02040503050406030204" pitchFamily="18" charset="0"/>
                              </a:rPr>
                            </m:ctrlPr>
                          </m:sSubPr>
                          <m:e>
                            <m:r>
                              <a:rPr lang="en-IN" i="1">
                                <a:latin typeface="Cambria Math" panose="02040503050406030204" pitchFamily="18" charset="0"/>
                              </a:rPr>
                              <m:t>𝑃</m:t>
                            </m:r>
                          </m:e>
                          <m:sub>
                            <m:r>
                              <a:rPr lang="en-IN" i="1">
                                <a:latin typeface="Cambria Math" panose="02040503050406030204" pitchFamily="18" charset="0"/>
                              </a:rPr>
                              <m:t>𝐴</m:t>
                            </m:r>
                          </m:sub>
                        </m:sSub>
                      </m:num>
                      <m:den>
                        <m:r>
                          <a:rPr lang="en-IN" i="1">
                            <a:latin typeface="Cambria Math" panose="02040503050406030204" pitchFamily="18" charset="0"/>
                            <a:ea typeface="Cambria Math" panose="02040503050406030204" pitchFamily="18" charset="0"/>
                          </a:rPr>
                          <m:t>𝜌</m:t>
                        </m:r>
                        <m:r>
                          <a:rPr lang="en-IN" i="1">
                            <a:latin typeface="Cambria Math" panose="02040503050406030204" pitchFamily="18" charset="0"/>
                            <a:ea typeface="Cambria Math" panose="02040503050406030204" pitchFamily="18" charset="0"/>
                          </a:rPr>
                          <m:t>×</m:t>
                        </m:r>
                        <m:r>
                          <a:rPr lang="en-IN" i="1">
                            <a:latin typeface="Cambria Math" panose="02040503050406030204" pitchFamily="18" charset="0"/>
                            <a:ea typeface="Cambria Math" panose="02040503050406030204" pitchFamily="18" charset="0"/>
                          </a:rPr>
                          <m:t>𝑔</m:t>
                        </m:r>
                      </m:den>
                    </m:f>
                    <m:r>
                      <a:rPr lang="en-IN" i="1">
                        <a:latin typeface="Cambria Math" panose="02040503050406030204" pitchFamily="18" charset="0"/>
                      </a:rPr>
                      <m:t>=</m:t>
                    </m:r>
                    <m:r>
                      <a:rPr lang="en-IN" i="1">
                        <a:latin typeface="Cambria Math" panose="02040503050406030204" pitchFamily="18" charset="0"/>
                        <a:ea typeface="Cambria Math" panose="02040503050406030204" pitchFamily="18" charset="0"/>
                      </a:rPr>
                      <m:t>−</m:t>
                    </m:r>
                    <m:sSub>
                      <m:sSubPr>
                        <m:ctrlPr>
                          <a:rPr lang="en-IN" i="1">
                            <a:latin typeface="Cambria Math" panose="02040503050406030204" pitchFamily="18" charset="0"/>
                          </a:rPr>
                        </m:ctrlPr>
                      </m:sSubPr>
                      <m:e>
                        <m:r>
                          <a:rPr lang="en-IN" i="1">
                            <a:latin typeface="Cambria Math" panose="02040503050406030204" pitchFamily="18" charset="0"/>
                          </a:rPr>
                          <m:t>𝑠</m:t>
                        </m:r>
                      </m:e>
                      <m:sub>
                        <m:r>
                          <a:rPr lang="en-IN" i="1">
                            <a:latin typeface="Cambria Math" panose="02040503050406030204" pitchFamily="18" charset="0"/>
                          </a:rPr>
                          <m:t>1</m:t>
                        </m:r>
                      </m:sub>
                    </m:sSub>
                    <m:sSub>
                      <m:sSubPr>
                        <m:ctrlPr>
                          <a:rPr lang="en-IN" i="1">
                            <a:latin typeface="Cambria Math" panose="02040503050406030204" pitchFamily="18" charset="0"/>
                          </a:rPr>
                        </m:ctrlPr>
                      </m:sSubPr>
                      <m:e>
                        <m:r>
                          <a:rPr lang="en-IN" i="1">
                            <a:latin typeface="Cambria Math" panose="02040503050406030204" pitchFamily="18" charset="0"/>
                          </a:rPr>
                          <m:t>h</m:t>
                        </m:r>
                      </m:e>
                      <m:sub>
                        <m:r>
                          <a:rPr lang="en-IN" i="1">
                            <a:latin typeface="Cambria Math" panose="02040503050406030204" pitchFamily="18" charset="0"/>
                          </a:rPr>
                          <m:t>1</m:t>
                        </m:r>
                      </m:sub>
                    </m:sSub>
                    <m:r>
                      <a:rPr lang="en-IN" b="0" i="1" smtClean="0">
                        <a:latin typeface="Cambria Math" panose="02040503050406030204" pitchFamily="18" charset="0"/>
                        <a:ea typeface="Cambria Math" panose="02040503050406030204" pitchFamily="18" charset="0"/>
                      </a:rPr>
                      <m:t>−</m:t>
                    </m:r>
                    <m:sSub>
                      <m:sSubPr>
                        <m:ctrlPr>
                          <a:rPr lang="en-IN" i="1">
                            <a:latin typeface="Cambria Math" panose="02040503050406030204" pitchFamily="18" charset="0"/>
                            <a:ea typeface="Cambria Math" panose="02040503050406030204" pitchFamily="18" charset="0"/>
                          </a:rPr>
                        </m:ctrlPr>
                      </m:sSubPr>
                      <m:e>
                        <m:r>
                          <a:rPr lang="en-IN" i="1">
                            <a:latin typeface="Cambria Math" panose="02040503050406030204" pitchFamily="18" charset="0"/>
                            <a:ea typeface="Cambria Math" panose="02040503050406030204" pitchFamily="18" charset="0"/>
                          </a:rPr>
                          <m:t>𝑠</m:t>
                        </m:r>
                      </m:e>
                      <m:sub>
                        <m:r>
                          <a:rPr lang="en-IN" i="1">
                            <a:latin typeface="Cambria Math" panose="02040503050406030204" pitchFamily="18" charset="0"/>
                            <a:ea typeface="Cambria Math" panose="02040503050406030204" pitchFamily="18" charset="0"/>
                          </a:rPr>
                          <m:t>2</m:t>
                        </m:r>
                      </m:sub>
                    </m:sSub>
                    <m:sSub>
                      <m:sSubPr>
                        <m:ctrlPr>
                          <a:rPr lang="en-IN" i="1">
                            <a:latin typeface="Cambria Math" panose="02040503050406030204" pitchFamily="18" charset="0"/>
                            <a:ea typeface="Cambria Math" panose="02040503050406030204" pitchFamily="18" charset="0"/>
                          </a:rPr>
                        </m:ctrlPr>
                      </m:sSubPr>
                      <m:e>
                        <m:r>
                          <a:rPr lang="en-IN" i="1">
                            <a:latin typeface="Cambria Math" panose="02040503050406030204" pitchFamily="18" charset="0"/>
                            <a:ea typeface="Cambria Math" panose="02040503050406030204" pitchFamily="18" charset="0"/>
                          </a:rPr>
                          <m:t>h</m:t>
                        </m:r>
                      </m:e>
                      <m:sub>
                        <m:r>
                          <a:rPr lang="en-IN" i="1">
                            <a:latin typeface="Cambria Math" panose="02040503050406030204" pitchFamily="18" charset="0"/>
                            <a:ea typeface="Cambria Math" panose="02040503050406030204" pitchFamily="18" charset="0"/>
                          </a:rPr>
                          <m:t>2</m:t>
                        </m:r>
                      </m:sub>
                    </m:sSub>
                  </m:oMath>
                </a14:m>
                <a:endParaRPr lang="en-IN" dirty="0">
                  <a:ea typeface="Cambria Math" panose="02040503050406030204" pitchFamily="18" charset="0"/>
                </a:endParaRPr>
              </a:p>
              <a:p>
                <a:r>
                  <a:rPr lang="en-IN" dirty="0">
                    <a:ea typeface="Cambria Math" panose="02040503050406030204" pitchFamily="18" charset="0"/>
                  </a:rPr>
                  <a:t>h</a:t>
                </a:r>
                <a14:m>
                  <m:oMath xmlns:m="http://schemas.openxmlformats.org/officeDocument/2006/math">
                    <m:r>
                      <a:rPr lang="en-IN" i="1">
                        <a:latin typeface="Cambria Math" panose="02040503050406030204" pitchFamily="18" charset="0"/>
                      </a:rPr>
                      <m:t>=</m:t>
                    </m:r>
                    <m:r>
                      <a:rPr lang="en-IN" i="1">
                        <a:latin typeface="Cambria Math" panose="02040503050406030204" pitchFamily="18" charset="0"/>
                        <a:ea typeface="Cambria Math" panose="02040503050406030204" pitchFamily="18" charset="0"/>
                      </a:rPr>
                      <m:t>−</m:t>
                    </m:r>
                    <m:sSub>
                      <m:sSubPr>
                        <m:ctrlPr>
                          <a:rPr lang="en-IN" i="1">
                            <a:latin typeface="Cambria Math" panose="02040503050406030204" pitchFamily="18" charset="0"/>
                          </a:rPr>
                        </m:ctrlPr>
                      </m:sSubPr>
                      <m:e>
                        <m:r>
                          <a:rPr lang="en-IN" i="1">
                            <a:latin typeface="Cambria Math" panose="02040503050406030204" pitchFamily="18" charset="0"/>
                          </a:rPr>
                          <m:t>𝑠</m:t>
                        </m:r>
                      </m:e>
                      <m:sub>
                        <m:r>
                          <a:rPr lang="en-IN" i="1">
                            <a:latin typeface="Cambria Math" panose="02040503050406030204" pitchFamily="18" charset="0"/>
                          </a:rPr>
                          <m:t>1</m:t>
                        </m:r>
                      </m:sub>
                    </m:sSub>
                    <m:sSub>
                      <m:sSubPr>
                        <m:ctrlPr>
                          <a:rPr lang="en-IN" i="1">
                            <a:latin typeface="Cambria Math" panose="02040503050406030204" pitchFamily="18" charset="0"/>
                          </a:rPr>
                        </m:ctrlPr>
                      </m:sSubPr>
                      <m:e>
                        <m:r>
                          <a:rPr lang="en-IN" i="1">
                            <a:latin typeface="Cambria Math" panose="02040503050406030204" pitchFamily="18" charset="0"/>
                          </a:rPr>
                          <m:t>h</m:t>
                        </m:r>
                      </m:e>
                      <m:sub>
                        <m:r>
                          <a:rPr lang="en-IN" i="1">
                            <a:latin typeface="Cambria Math" panose="02040503050406030204" pitchFamily="18" charset="0"/>
                          </a:rPr>
                          <m:t>1</m:t>
                        </m:r>
                      </m:sub>
                    </m:sSub>
                    <m:r>
                      <a:rPr lang="en-IN" b="0" i="1" smtClean="0">
                        <a:latin typeface="Cambria Math" panose="02040503050406030204" pitchFamily="18" charset="0"/>
                        <a:ea typeface="Cambria Math" panose="02040503050406030204" pitchFamily="18" charset="0"/>
                      </a:rPr>
                      <m:t>−</m:t>
                    </m:r>
                    <m:sSub>
                      <m:sSubPr>
                        <m:ctrlPr>
                          <a:rPr lang="en-IN" i="1">
                            <a:latin typeface="Cambria Math" panose="02040503050406030204" pitchFamily="18" charset="0"/>
                            <a:ea typeface="Cambria Math" panose="02040503050406030204" pitchFamily="18" charset="0"/>
                          </a:rPr>
                        </m:ctrlPr>
                      </m:sSubPr>
                      <m:e>
                        <m:r>
                          <a:rPr lang="en-IN" i="1">
                            <a:latin typeface="Cambria Math" panose="02040503050406030204" pitchFamily="18" charset="0"/>
                            <a:ea typeface="Cambria Math" panose="02040503050406030204" pitchFamily="18" charset="0"/>
                          </a:rPr>
                          <m:t>𝑠</m:t>
                        </m:r>
                      </m:e>
                      <m:sub>
                        <m:r>
                          <a:rPr lang="en-IN" i="1">
                            <a:latin typeface="Cambria Math" panose="02040503050406030204" pitchFamily="18" charset="0"/>
                            <a:ea typeface="Cambria Math" panose="02040503050406030204" pitchFamily="18" charset="0"/>
                          </a:rPr>
                          <m:t>2</m:t>
                        </m:r>
                      </m:sub>
                    </m:sSub>
                    <m:sSub>
                      <m:sSubPr>
                        <m:ctrlPr>
                          <a:rPr lang="en-IN" i="1">
                            <a:latin typeface="Cambria Math" panose="02040503050406030204" pitchFamily="18" charset="0"/>
                            <a:ea typeface="Cambria Math" panose="02040503050406030204" pitchFamily="18" charset="0"/>
                          </a:rPr>
                        </m:ctrlPr>
                      </m:sSubPr>
                      <m:e>
                        <m:r>
                          <a:rPr lang="en-IN" i="1">
                            <a:latin typeface="Cambria Math" panose="02040503050406030204" pitchFamily="18" charset="0"/>
                            <a:ea typeface="Cambria Math" panose="02040503050406030204" pitchFamily="18" charset="0"/>
                          </a:rPr>
                          <m:t>h</m:t>
                        </m:r>
                      </m:e>
                      <m:sub>
                        <m:r>
                          <a:rPr lang="en-IN" i="1">
                            <a:latin typeface="Cambria Math" panose="02040503050406030204" pitchFamily="18" charset="0"/>
                            <a:ea typeface="Cambria Math" panose="02040503050406030204" pitchFamily="18" charset="0"/>
                          </a:rPr>
                          <m:t>2</m:t>
                        </m:r>
                      </m:sub>
                    </m:sSub>
                  </m:oMath>
                </a14:m>
                <a:endParaRPr lang="en-IN" dirty="0">
                  <a:ea typeface="Cambria Math" panose="02040503050406030204" pitchFamily="18" charset="0"/>
                </a:endParaRPr>
              </a:p>
              <a:p>
                <a:endParaRPr lang="en-IN" dirty="0" smtClean="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2602092" y="566365"/>
                <a:ext cx="2961582" cy="5100339"/>
              </a:xfrm>
              <a:blipFill rotWithShape="0">
                <a:blip r:embed="rId2"/>
                <a:stretch>
                  <a:fillRect l="-1440" t="-717" r="-412"/>
                </a:stretch>
              </a:blipFill>
            </p:spPr>
            <p:txBody>
              <a:bodyPr/>
              <a:lstStyle/>
              <a:p>
                <a:r>
                  <a:rPr lang="en-IN">
                    <a:noFill/>
                  </a:rPr>
                  <a:t> </a:t>
                </a:r>
              </a:p>
            </p:txBody>
          </p:sp>
        </mc:Fallback>
      </mc:AlternateContent>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64530" y="566365"/>
            <a:ext cx="2723413" cy="2201802"/>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64530" y="3296838"/>
            <a:ext cx="2723413" cy="2369866"/>
          </a:xfrm>
          <a:prstGeom prst="rect">
            <a:avLst/>
          </a:prstGeom>
        </p:spPr>
      </p:pic>
    </p:spTree>
    <p:extLst>
      <p:ext uri="{BB962C8B-B14F-4D97-AF65-F5344CB8AC3E}">
        <p14:creationId xmlns:p14="http://schemas.microsoft.com/office/powerpoint/2010/main" val="7930011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504</TotalTime>
  <Words>491</Words>
  <Application>Microsoft Office PowerPoint</Application>
  <PresentationFormat>Widescreen</PresentationFormat>
  <Paragraphs>92</Paragraphs>
  <Slides>12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Arial</vt:lpstr>
      <vt:lpstr>Cambria</vt:lpstr>
      <vt:lpstr>Cambria Math</vt:lpstr>
      <vt:lpstr>Century Gothic</vt:lpstr>
      <vt:lpstr>DejaVu Sans</vt:lpstr>
      <vt:lpstr>Times New Roman</vt:lpstr>
      <vt:lpstr>Trebuchet MS</vt:lpstr>
      <vt:lpstr>Wingdings 3</vt:lpstr>
      <vt:lpstr>Wisp</vt:lpstr>
      <vt:lpstr>Pressure and its Measurement</vt:lpstr>
      <vt:lpstr>Pressure</vt:lpstr>
      <vt:lpstr>Pressure Head</vt:lpstr>
      <vt:lpstr>Various Types of Pressure</vt:lpstr>
      <vt:lpstr>PowerPoint Presentation</vt:lpstr>
      <vt:lpstr>Pressure Measuring Equipment's:</vt:lpstr>
      <vt:lpstr>Piezometer</vt:lpstr>
      <vt:lpstr>Simple U-tube Manometer</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Pressure and its Measurement</dc:title>
  <dc:creator>Windows User</dc:creator>
  <cp:lastModifiedBy>Windows User</cp:lastModifiedBy>
  <cp:revision>24</cp:revision>
  <dcterms:created xsi:type="dcterms:W3CDTF">2019-02-02T13:35:45Z</dcterms:created>
  <dcterms:modified xsi:type="dcterms:W3CDTF">2019-02-03T07:40:41Z</dcterms:modified>
</cp:coreProperties>
</file>